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mp4"/>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84" r:id="rId2"/>
    <p:sldId id="385" r:id="rId3"/>
    <p:sldId id="390" r:id="rId4"/>
    <p:sldId id="388" r:id="rId5"/>
    <p:sldId id="391" r:id="rId6"/>
    <p:sldId id="392" r:id="rId7"/>
    <p:sldId id="337" r:id="rId8"/>
    <p:sldId id="332" r:id="rId9"/>
    <p:sldId id="310" r:id="rId10"/>
    <p:sldId id="311" r:id="rId11"/>
    <p:sldId id="315" r:id="rId12"/>
    <p:sldId id="289" r:id="rId13"/>
    <p:sldId id="281" r:id="rId14"/>
    <p:sldId id="278" r:id="rId15"/>
    <p:sldId id="280" r:id="rId16"/>
    <p:sldId id="386" r:id="rId17"/>
    <p:sldId id="387" r:id="rId18"/>
    <p:sldId id="376" r:id="rId19"/>
    <p:sldId id="378" r:id="rId20"/>
    <p:sldId id="380" r:id="rId21"/>
    <p:sldId id="381" r:id="rId2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7" autoAdjust="0"/>
    <p:restoredTop sz="94565"/>
  </p:normalViewPr>
  <p:slideViewPr>
    <p:cSldViewPr>
      <p:cViewPr varScale="1">
        <p:scale>
          <a:sx n="89" d="100"/>
          <a:sy n="89" d="100"/>
        </p:scale>
        <p:origin x="712"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1" Type="http://schemas.openxmlformats.org/officeDocument/2006/relationships/image" Target="../media/image16.wmf"/><Relationship Id="rId12" Type="http://schemas.openxmlformats.org/officeDocument/2006/relationships/image" Target="../media/image17.wmf"/><Relationship Id="rId13" Type="http://schemas.openxmlformats.org/officeDocument/2006/relationships/image" Target="../media/image18.wmf"/><Relationship Id="rId14" Type="http://schemas.openxmlformats.org/officeDocument/2006/relationships/image" Target="../media/image19.wmf"/><Relationship Id="rId15" Type="http://schemas.openxmlformats.org/officeDocument/2006/relationships/image" Target="../media/image20.wmf"/><Relationship Id="rId16" Type="http://schemas.openxmlformats.org/officeDocument/2006/relationships/image" Target="../media/image21.wmf"/><Relationship Id="rId17" Type="http://schemas.openxmlformats.org/officeDocument/2006/relationships/image" Target="../media/image22.wmf"/><Relationship Id="rId18" Type="http://schemas.openxmlformats.org/officeDocument/2006/relationships/image" Target="../media/image23.wmf"/><Relationship Id="rId1" Type="http://schemas.openxmlformats.org/officeDocument/2006/relationships/image" Target="../media/image6.emf"/><Relationship Id="rId2" Type="http://schemas.openxmlformats.org/officeDocument/2006/relationships/image" Target="../media/image7.wmf"/><Relationship Id="rId3" Type="http://schemas.openxmlformats.org/officeDocument/2006/relationships/image" Target="../media/image8.wmf"/><Relationship Id="rId4" Type="http://schemas.openxmlformats.org/officeDocument/2006/relationships/image" Target="../media/image9.wmf"/><Relationship Id="rId5" Type="http://schemas.openxmlformats.org/officeDocument/2006/relationships/image" Target="../media/image10.wmf"/><Relationship Id="rId6" Type="http://schemas.openxmlformats.org/officeDocument/2006/relationships/image" Target="../media/image11.wmf"/><Relationship Id="rId7" Type="http://schemas.openxmlformats.org/officeDocument/2006/relationships/image" Target="../media/image12.wmf"/><Relationship Id="rId8" Type="http://schemas.openxmlformats.org/officeDocument/2006/relationships/image" Target="../media/image13.wmf"/><Relationship Id="rId9" Type="http://schemas.openxmlformats.org/officeDocument/2006/relationships/image" Target="../media/image14.wmf"/><Relationship Id="rId10"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wmf"/><Relationship Id="rId3"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 Id="rId2"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13.wmf"/><Relationship Id="rId20" Type="http://schemas.openxmlformats.org/officeDocument/2006/relationships/image" Target="../media/image37.wmf"/><Relationship Id="rId21" Type="http://schemas.openxmlformats.org/officeDocument/2006/relationships/image" Target="../media/image22.wmf"/><Relationship Id="rId22" Type="http://schemas.openxmlformats.org/officeDocument/2006/relationships/image" Target="../media/image23.wmf"/><Relationship Id="rId10" Type="http://schemas.openxmlformats.org/officeDocument/2006/relationships/image" Target="../media/image14.wmf"/><Relationship Id="rId11" Type="http://schemas.openxmlformats.org/officeDocument/2006/relationships/image" Target="../media/image15.wmf"/><Relationship Id="rId12" Type="http://schemas.openxmlformats.org/officeDocument/2006/relationships/image" Target="../media/image16.wmf"/><Relationship Id="rId13" Type="http://schemas.openxmlformats.org/officeDocument/2006/relationships/image" Target="../media/image17.wmf"/><Relationship Id="rId14" Type="http://schemas.openxmlformats.org/officeDocument/2006/relationships/image" Target="../media/image18.wmf"/><Relationship Id="rId15" Type="http://schemas.openxmlformats.org/officeDocument/2006/relationships/image" Target="../media/image19.wmf"/><Relationship Id="rId16" Type="http://schemas.openxmlformats.org/officeDocument/2006/relationships/image" Target="../media/image20.wmf"/><Relationship Id="rId17" Type="http://schemas.openxmlformats.org/officeDocument/2006/relationships/image" Target="../media/image21.wmf"/><Relationship Id="rId18" Type="http://schemas.openxmlformats.org/officeDocument/2006/relationships/image" Target="../media/image35.wmf"/><Relationship Id="rId19" Type="http://schemas.openxmlformats.org/officeDocument/2006/relationships/image" Target="../media/image36.wmf"/><Relationship Id="rId1" Type="http://schemas.openxmlformats.org/officeDocument/2006/relationships/image" Target="../media/image33.wmf"/><Relationship Id="rId2" Type="http://schemas.openxmlformats.org/officeDocument/2006/relationships/image" Target="../media/image34.emf"/><Relationship Id="rId3" Type="http://schemas.openxmlformats.org/officeDocument/2006/relationships/image" Target="../media/image7.wmf"/><Relationship Id="rId4" Type="http://schemas.openxmlformats.org/officeDocument/2006/relationships/image" Target="../media/image8.wmf"/><Relationship Id="rId5" Type="http://schemas.openxmlformats.org/officeDocument/2006/relationships/image" Target="../media/image9.wmf"/><Relationship Id="rId6" Type="http://schemas.openxmlformats.org/officeDocument/2006/relationships/image" Target="../media/image10.wmf"/><Relationship Id="rId7" Type="http://schemas.openxmlformats.org/officeDocument/2006/relationships/image" Target="../media/image11.wmf"/><Relationship Id="rId8"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11FD7442-40A4-4EC6-97BD-9448A86198BA}" type="datetimeFigureOut">
              <a:rPr lang="en-US" smtClean="0"/>
              <a:pPr/>
              <a:t>11/14/16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DCE14E7C-A0ED-4FAD-9618-64D7C82571AE}" type="slidenum">
              <a:rPr lang="en-US" smtClean="0"/>
              <a:pPr/>
              <a:t>‹#›</a:t>
            </a:fld>
            <a:endParaRPr lang="en-US"/>
          </a:p>
        </p:txBody>
      </p:sp>
    </p:spTree>
    <p:extLst>
      <p:ext uri="{BB962C8B-B14F-4D97-AF65-F5344CB8AC3E}">
        <p14:creationId xmlns:p14="http://schemas.microsoft.com/office/powerpoint/2010/main" val="227666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EB4506-6121-4A39-8B77-C3C63270C7DE}" type="datetime1">
              <a:rPr lang="en-US" smtClean="0"/>
              <a:pPr/>
              <a:t>11/14/16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263CC-B8EB-4F6F-A6E6-A2916FB30FF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AF24EF-EBD6-4DBA-8DA6-9C31193FF154}" type="datetime1">
              <a:rPr lang="en-US" smtClean="0"/>
              <a:pPr/>
              <a:t>11/14/16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263CC-B8EB-4F6F-A6E6-A2916FB30F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8303E9-67F4-49FB-B701-439C51611DF8}" type="datetime1">
              <a:rPr lang="en-US" smtClean="0"/>
              <a:pPr/>
              <a:t>11/14/16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263CC-B8EB-4F6F-A6E6-A2916FB30F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C3EE8E-E232-48C8-BFB2-2763EEAC8431}" type="datetime1">
              <a:rPr lang="en-US" smtClean="0"/>
              <a:pPr/>
              <a:t>11/14/16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263CC-B8EB-4F6F-A6E6-A2916FB30F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BC2E7D-E57A-4DC3-8C0B-73BB9817AA12}" type="datetime1">
              <a:rPr lang="en-US" smtClean="0"/>
              <a:pPr/>
              <a:t>11/14/16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263CC-B8EB-4F6F-A6E6-A2916FB30F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95C330-3FC6-49FD-AF8E-167FB6A5187A}" type="datetime1">
              <a:rPr lang="en-US" smtClean="0"/>
              <a:pPr/>
              <a:t>11/14/16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263CC-B8EB-4F6F-A6E6-A2916FB30F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F4B5-28A9-4480-BEC4-7027172AC6A2}" type="datetime1">
              <a:rPr lang="en-US" smtClean="0"/>
              <a:pPr/>
              <a:t>11/14/16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8263CC-B8EB-4F6F-A6E6-A2916FB30F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440243-14F2-49FB-8764-CAE2D2BDF157}" type="datetime1">
              <a:rPr lang="en-US" smtClean="0"/>
              <a:pPr/>
              <a:t>11/14/16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8263CC-B8EB-4F6F-A6E6-A2916FB30F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4F223-40CE-4031-B2C4-D0EF56B71CE5}" type="datetime1">
              <a:rPr lang="en-US" smtClean="0"/>
              <a:pPr/>
              <a:t>11/14/16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8263CC-B8EB-4F6F-A6E6-A2916FB30F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609549-B00A-4156-86B1-02949358C174}" type="datetime1">
              <a:rPr lang="en-US" smtClean="0"/>
              <a:pPr/>
              <a:t>11/14/16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263CC-B8EB-4F6F-A6E6-A2916FB30F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281F9-76C1-4665-8B48-E2C76CD5A0BA}" type="datetime1">
              <a:rPr lang="en-US" smtClean="0"/>
              <a:pPr/>
              <a:t>11/14/16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263CC-B8EB-4F6F-A6E6-A2916FB30F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D9E28D-34FA-462D-B37B-4E5148B1FF44}" type="datetime1">
              <a:rPr lang="en-US" smtClean="0"/>
              <a:pPr/>
              <a:t>11/14/16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8263CC-B8EB-4F6F-A6E6-A2916FB30F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oleObject" Target="../embeddings/oleObject23.bin"/><Relationship Id="rId5" Type="http://schemas.openxmlformats.org/officeDocument/2006/relationships/image" Target="../media/image29.emf"/><Relationship Id="rId6" Type="http://schemas.openxmlformats.org/officeDocument/2006/relationships/oleObject" Target="../embeddings/oleObject24.bin"/><Relationship Id="rId7" Type="http://schemas.openxmlformats.org/officeDocument/2006/relationships/image" Target="../media/image26.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oleObject" Target="../embeddings/oleObject25.bin"/><Relationship Id="rId5" Type="http://schemas.openxmlformats.org/officeDocument/2006/relationships/image" Target="../media/image26.wmf"/><Relationship Id="rId6" Type="http://schemas.openxmlformats.org/officeDocument/2006/relationships/oleObject" Target="../embeddings/oleObject26.bin"/><Relationship Id="rId7" Type="http://schemas.openxmlformats.org/officeDocument/2006/relationships/image" Target="../media/image31.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6" Type="http://schemas.openxmlformats.org/officeDocument/2006/relationships/oleObject" Target="../embeddings/oleObject48.bin"/><Relationship Id="rId47" Type="http://schemas.openxmlformats.org/officeDocument/2006/relationships/image" Target="../media/image23.wmf"/><Relationship Id="rId20" Type="http://schemas.openxmlformats.org/officeDocument/2006/relationships/oleObject" Target="../embeddings/oleObject35.bin"/><Relationship Id="rId21" Type="http://schemas.openxmlformats.org/officeDocument/2006/relationships/image" Target="../media/image13.wmf"/><Relationship Id="rId22" Type="http://schemas.openxmlformats.org/officeDocument/2006/relationships/oleObject" Target="../embeddings/oleObject36.bin"/><Relationship Id="rId23" Type="http://schemas.openxmlformats.org/officeDocument/2006/relationships/image" Target="../media/image14.wmf"/><Relationship Id="rId24" Type="http://schemas.openxmlformats.org/officeDocument/2006/relationships/oleObject" Target="../embeddings/oleObject37.bin"/><Relationship Id="rId25" Type="http://schemas.openxmlformats.org/officeDocument/2006/relationships/image" Target="../media/image15.wmf"/><Relationship Id="rId26" Type="http://schemas.openxmlformats.org/officeDocument/2006/relationships/oleObject" Target="../embeddings/oleObject38.bin"/><Relationship Id="rId27" Type="http://schemas.openxmlformats.org/officeDocument/2006/relationships/image" Target="../media/image16.wmf"/><Relationship Id="rId28" Type="http://schemas.openxmlformats.org/officeDocument/2006/relationships/oleObject" Target="../embeddings/oleObject39.bin"/><Relationship Id="rId29" Type="http://schemas.openxmlformats.org/officeDocument/2006/relationships/image" Target="../media/image17.wmf"/><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image" Target="../media/image24.png"/><Relationship Id="rId4" Type="http://schemas.openxmlformats.org/officeDocument/2006/relationships/oleObject" Target="../embeddings/oleObject27.bin"/><Relationship Id="rId5" Type="http://schemas.openxmlformats.org/officeDocument/2006/relationships/image" Target="../media/image33.wmf"/><Relationship Id="rId30" Type="http://schemas.openxmlformats.org/officeDocument/2006/relationships/oleObject" Target="../embeddings/oleObject40.bin"/><Relationship Id="rId31" Type="http://schemas.openxmlformats.org/officeDocument/2006/relationships/image" Target="../media/image18.wmf"/><Relationship Id="rId32" Type="http://schemas.openxmlformats.org/officeDocument/2006/relationships/oleObject" Target="../embeddings/oleObject41.bin"/><Relationship Id="rId9" Type="http://schemas.openxmlformats.org/officeDocument/2006/relationships/image" Target="../media/image7.wmf"/><Relationship Id="rId6" Type="http://schemas.openxmlformats.org/officeDocument/2006/relationships/oleObject" Target="../embeddings/oleObject28.bin"/><Relationship Id="rId7" Type="http://schemas.openxmlformats.org/officeDocument/2006/relationships/image" Target="../media/image34.emf"/><Relationship Id="rId8" Type="http://schemas.openxmlformats.org/officeDocument/2006/relationships/oleObject" Target="../embeddings/oleObject29.bin"/><Relationship Id="rId33" Type="http://schemas.openxmlformats.org/officeDocument/2006/relationships/image" Target="../media/image19.wmf"/><Relationship Id="rId34" Type="http://schemas.openxmlformats.org/officeDocument/2006/relationships/oleObject" Target="../embeddings/oleObject42.bin"/><Relationship Id="rId35" Type="http://schemas.openxmlformats.org/officeDocument/2006/relationships/image" Target="../media/image20.wmf"/><Relationship Id="rId36" Type="http://schemas.openxmlformats.org/officeDocument/2006/relationships/oleObject" Target="../embeddings/oleObject43.bin"/><Relationship Id="rId10" Type="http://schemas.openxmlformats.org/officeDocument/2006/relationships/oleObject" Target="../embeddings/oleObject30.bin"/><Relationship Id="rId11" Type="http://schemas.openxmlformats.org/officeDocument/2006/relationships/image" Target="../media/image8.wmf"/><Relationship Id="rId12" Type="http://schemas.openxmlformats.org/officeDocument/2006/relationships/oleObject" Target="../embeddings/oleObject31.bin"/><Relationship Id="rId13" Type="http://schemas.openxmlformats.org/officeDocument/2006/relationships/image" Target="../media/image9.wmf"/><Relationship Id="rId14" Type="http://schemas.openxmlformats.org/officeDocument/2006/relationships/oleObject" Target="../embeddings/oleObject32.bin"/><Relationship Id="rId15" Type="http://schemas.openxmlformats.org/officeDocument/2006/relationships/image" Target="../media/image10.wmf"/><Relationship Id="rId16" Type="http://schemas.openxmlformats.org/officeDocument/2006/relationships/oleObject" Target="../embeddings/oleObject33.bin"/><Relationship Id="rId17" Type="http://schemas.openxmlformats.org/officeDocument/2006/relationships/image" Target="../media/image11.wmf"/><Relationship Id="rId18" Type="http://schemas.openxmlformats.org/officeDocument/2006/relationships/oleObject" Target="../embeddings/oleObject34.bin"/><Relationship Id="rId19" Type="http://schemas.openxmlformats.org/officeDocument/2006/relationships/image" Target="../media/image12.wmf"/><Relationship Id="rId37" Type="http://schemas.openxmlformats.org/officeDocument/2006/relationships/image" Target="../media/image21.wmf"/><Relationship Id="rId38" Type="http://schemas.openxmlformats.org/officeDocument/2006/relationships/oleObject" Target="../embeddings/oleObject44.bin"/><Relationship Id="rId39" Type="http://schemas.openxmlformats.org/officeDocument/2006/relationships/image" Target="../media/image35.wmf"/><Relationship Id="rId40" Type="http://schemas.openxmlformats.org/officeDocument/2006/relationships/oleObject" Target="../embeddings/oleObject45.bin"/><Relationship Id="rId41" Type="http://schemas.openxmlformats.org/officeDocument/2006/relationships/image" Target="../media/image36.wmf"/><Relationship Id="rId42" Type="http://schemas.openxmlformats.org/officeDocument/2006/relationships/oleObject" Target="../embeddings/oleObject46.bin"/><Relationship Id="rId43" Type="http://schemas.openxmlformats.org/officeDocument/2006/relationships/image" Target="../media/image37.wmf"/><Relationship Id="rId44" Type="http://schemas.openxmlformats.org/officeDocument/2006/relationships/oleObject" Target="../embeddings/oleObject47.bin"/><Relationship Id="rId45" Type="http://schemas.openxmlformats.org/officeDocument/2006/relationships/image" Target="../media/image22.wmf"/></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oleObject" Target="../embeddings/oleObject49.bin"/><Relationship Id="rId5" Type="http://schemas.openxmlformats.org/officeDocument/2006/relationships/image" Target="../media/image3.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0.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oleObject" Target="../embeddings/oleObject1.bin"/><Relationship Id="rId5"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20" Type="http://schemas.openxmlformats.org/officeDocument/2006/relationships/oleObject" Target="../embeddings/oleObject10.bin"/><Relationship Id="rId21" Type="http://schemas.openxmlformats.org/officeDocument/2006/relationships/image" Target="../media/image14.wmf"/><Relationship Id="rId22" Type="http://schemas.openxmlformats.org/officeDocument/2006/relationships/oleObject" Target="../embeddings/oleObject11.bin"/><Relationship Id="rId23" Type="http://schemas.openxmlformats.org/officeDocument/2006/relationships/image" Target="../media/image15.wmf"/><Relationship Id="rId24" Type="http://schemas.openxmlformats.org/officeDocument/2006/relationships/oleObject" Target="../embeddings/oleObject12.bin"/><Relationship Id="rId25" Type="http://schemas.openxmlformats.org/officeDocument/2006/relationships/image" Target="../media/image16.wmf"/><Relationship Id="rId26" Type="http://schemas.openxmlformats.org/officeDocument/2006/relationships/oleObject" Target="../embeddings/oleObject13.bin"/><Relationship Id="rId27" Type="http://schemas.openxmlformats.org/officeDocument/2006/relationships/image" Target="../media/image17.wmf"/><Relationship Id="rId28" Type="http://schemas.openxmlformats.org/officeDocument/2006/relationships/oleObject" Target="../embeddings/oleObject14.bin"/><Relationship Id="rId29" Type="http://schemas.openxmlformats.org/officeDocument/2006/relationships/image" Target="../media/image18.w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image" Target="../media/image24.png"/><Relationship Id="rId4" Type="http://schemas.openxmlformats.org/officeDocument/2006/relationships/oleObject" Target="../embeddings/oleObject2.bin"/><Relationship Id="rId5" Type="http://schemas.openxmlformats.org/officeDocument/2006/relationships/image" Target="../media/image6.emf"/><Relationship Id="rId30" Type="http://schemas.openxmlformats.org/officeDocument/2006/relationships/oleObject" Target="../embeddings/oleObject15.bin"/><Relationship Id="rId31" Type="http://schemas.openxmlformats.org/officeDocument/2006/relationships/image" Target="../media/image19.wmf"/><Relationship Id="rId32" Type="http://schemas.openxmlformats.org/officeDocument/2006/relationships/oleObject" Target="../embeddings/oleObject16.bin"/><Relationship Id="rId9" Type="http://schemas.openxmlformats.org/officeDocument/2006/relationships/image" Target="../media/image8.wmf"/><Relationship Id="rId6" Type="http://schemas.openxmlformats.org/officeDocument/2006/relationships/oleObject" Target="../embeddings/oleObject3.bin"/><Relationship Id="rId7" Type="http://schemas.openxmlformats.org/officeDocument/2006/relationships/image" Target="../media/image7.wmf"/><Relationship Id="rId8" Type="http://schemas.openxmlformats.org/officeDocument/2006/relationships/oleObject" Target="../embeddings/oleObject4.bin"/><Relationship Id="rId33" Type="http://schemas.openxmlformats.org/officeDocument/2006/relationships/image" Target="../media/image20.wmf"/><Relationship Id="rId34" Type="http://schemas.openxmlformats.org/officeDocument/2006/relationships/oleObject" Target="../embeddings/oleObject17.bin"/><Relationship Id="rId35" Type="http://schemas.openxmlformats.org/officeDocument/2006/relationships/image" Target="../media/image21.wmf"/><Relationship Id="rId36" Type="http://schemas.openxmlformats.org/officeDocument/2006/relationships/oleObject" Target="../embeddings/oleObject18.bin"/><Relationship Id="rId10" Type="http://schemas.openxmlformats.org/officeDocument/2006/relationships/oleObject" Target="../embeddings/oleObject5.bin"/><Relationship Id="rId11" Type="http://schemas.openxmlformats.org/officeDocument/2006/relationships/image" Target="../media/image9.wmf"/><Relationship Id="rId12" Type="http://schemas.openxmlformats.org/officeDocument/2006/relationships/oleObject" Target="../embeddings/oleObject6.bin"/><Relationship Id="rId13" Type="http://schemas.openxmlformats.org/officeDocument/2006/relationships/image" Target="../media/image10.wmf"/><Relationship Id="rId14" Type="http://schemas.openxmlformats.org/officeDocument/2006/relationships/oleObject" Target="../embeddings/oleObject7.bin"/><Relationship Id="rId15" Type="http://schemas.openxmlformats.org/officeDocument/2006/relationships/image" Target="../media/image11.wmf"/><Relationship Id="rId16" Type="http://schemas.openxmlformats.org/officeDocument/2006/relationships/oleObject" Target="../embeddings/oleObject8.bin"/><Relationship Id="rId17" Type="http://schemas.openxmlformats.org/officeDocument/2006/relationships/image" Target="../media/image12.wmf"/><Relationship Id="rId18" Type="http://schemas.openxmlformats.org/officeDocument/2006/relationships/oleObject" Target="../embeddings/oleObject9.bin"/><Relationship Id="rId19" Type="http://schemas.openxmlformats.org/officeDocument/2006/relationships/image" Target="../media/image13.wmf"/><Relationship Id="rId37" Type="http://schemas.openxmlformats.org/officeDocument/2006/relationships/image" Target="../media/image22.wmf"/><Relationship Id="rId38" Type="http://schemas.openxmlformats.org/officeDocument/2006/relationships/oleObject" Target="../embeddings/oleObject19.bin"/><Relationship Id="rId39" Type="http://schemas.openxmlformats.org/officeDocument/2006/relationships/image" Target="../media/image23.wm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oleObject" Target="../embeddings/oleObject20.bin"/><Relationship Id="rId5" Type="http://schemas.openxmlformats.org/officeDocument/2006/relationships/image" Target="../media/image25.emf"/><Relationship Id="rId6" Type="http://schemas.openxmlformats.org/officeDocument/2006/relationships/oleObject" Target="../embeddings/oleObject21.bin"/><Relationship Id="rId7" Type="http://schemas.openxmlformats.org/officeDocument/2006/relationships/image" Target="../media/image26.wmf"/><Relationship Id="rId8" Type="http://schemas.openxmlformats.org/officeDocument/2006/relationships/oleObject" Target="../embeddings/oleObject22.bin"/><Relationship Id="rId9" Type="http://schemas.openxmlformats.org/officeDocument/2006/relationships/image" Target="../media/image2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smtClean="0"/>
              <a:t>Quite often you will see moderation illustrated as below:</a:t>
            </a:r>
          </a:p>
          <a:p>
            <a:pPr>
              <a:buNone/>
            </a:pPr>
            <a:endParaRPr lang="en-US" dirty="0" smtClean="0"/>
          </a:p>
          <a:p>
            <a:pPr>
              <a:buNone/>
            </a:pPr>
            <a:endParaRPr lang="en-US" dirty="0" smtClean="0"/>
          </a:p>
          <a:p>
            <a:pPr>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t>Interaction vs. Moderation</a:t>
            </a:r>
            <a:endParaRPr lang="en-US" dirty="0"/>
          </a:p>
        </p:txBody>
      </p:sp>
      <p:sp>
        <p:nvSpPr>
          <p:cNvPr id="7" name="Rectangle 6"/>
          <p:cNvSpPr/>
          <p:nvPr/>
        </p:nvSpPr>
        <p:spPr>
          <a:xfrm>
            <a:off x="8382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3340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3048000" y="2819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5410200" y="4800600"/>
            <a:ext cx="1828800" cy="369332"/>
          </a:xfrm>
          <a:prstGeom prst="rect">
            <a:avLst/>
          </a:prstGeom>
          <a:noFill/>
        </p:spPr>
        <p:txBody>
          <a:bodyPr wrap="square" rtlCol="0">
            <a:spAutoFit/>
          </a:bodyPr>
          <a:lstStyle/>
          <a:p>
            <a:pPr algn="ctr"/>
            <a:r>
              <a:rPr lang="en-US" dirty="0" smtClean="0"/>
              <a:t>Exam Grade</a:t>
            </a:r>
            <a:endParaRPr lang="en-US" dirty="0"/>
          </a:p>
        </p:txBody>
      </p:sp>
      <p:sp>
        <p:nvSpPr>
          <p:cNvPr id="11" name="TextBox 10"/>
          <p:cNvSpPr txBox="1"/>
          <p:nvPr/>
        </p:nvSpPr>
        <p:spPr>
          <a:xfrm>
            <a:off x="914400" y="4953000"/>
            <a:ext cx="1828800" cy="369332"/>
          </a:xfrm>
          <a:prstGeom prst="rect">
            <a:avLst/>
          </a:prstGeom>
          <a:noFill/>
        </p:spPr>
        <p:txBody>
          <a:bodyPr wrap="square" rtlCol="0">
            <a:spAutoFit/>
          </a:bodyPr>
          <a:lstStyle/>
          <a:p>
            <a:pPr algn="ctr"/>
            <a:r>
              <a:rPr lang="en-US" dirty="0" smtClean="0"/>
              <a:t>Anxiety</a:t>
            </a:r>
            <a:endParaRPr lang="en-US" dirty="0"/>
          </a:p>
        </p:txBody>
      </p:sp>
      <p:sp>
        <p:nvSpPr>
          <p:cNvPr id="12" name="TextBox 11"/>
          <p:cNvSpPr txBox="1"/>
          <p:nvPr/>
        </p:nvSpPr>
        <p:spPr>
          <a:xfrm>
            <a:off x="3124200" y="2983468"/>
            <a:ext cx="1981200" cy="461665"/>
          </a:xfrm>
          <a:prstGeom prst="rect">
            <a:avLst/>
          </a:prstGeom>
          <a:noFill/>
        </p:spPr>
        <p:txBody>
          <a:bodyPr wrap="square" rtlCol="0">
            <a:spAutoFit/>
          </a:bodyPr>
          <a:lstStyle/>
          <a:p>
            <a:pPr algn="ctr"/>
            <a:r>
              <a:rPr lang="en-US" dirty="0" smtClean="0"/>
              <a:t>Preparation</a:t>
            </a:r>
            <a:endParaRPr lang="en-US" dirty="0"/>
          </a:p>
        </p:txBody>
      </p:sp>
      <p:cxnSp>
        <p:nvCxnSpPr>
          <p:cNvPr id="13" name="Straight Arrow Connector 12"/>
          <p:cNvCxnSpPr/>
          <p:nvPr/>
        </p:nvCxnSpPr>
        <p:spPr>
          <a:xfrm>
            <a:off x="2971800" y="5105400"/>
            <a:ext cx="2209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3390106" y="4456906"/>
            <a:ext cx="12954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12"/>
          </p:nvPr>
        </p:nvSpPr>
        <p:spPr/>
        <p:txBody>
          <a:bodyPr/>
          <a:lstStyle/>
          <a:p>
            <a:fld id="{008263CC-B8EB-4F6F-A6E6-A2916FB30FF5}" type="slidenum">
              <a:rPr lang="en-US" smtClean="0"/>
              <a:pPr/>
              <a:t>1</a:t>
            </a:fld>
            <a:endParaRPr lang="en-US"/>
          </a:p>
        </p:txBody>
      </p:sp>
    </p:spTree>
    <p:extLst>
      <p:ext uri="{BB962C8B-B14F-4D97-AF65-F5344CB8AC3E}">
        <p14:creationId xmlns:p14="http://schemas.microsoft.com/office/powerpoint/2010/main" val="30173678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p:cNvPicPr>
            <a:picLocks noChangeAspect="1" noChangeArrowheads="1"/>
          </p:cNvPicPr>
          <p:nvPr/>
        </p:nvPicPr>
        <p:blipFill>
          <a:blip r:embed="rId3"/>
          <a:srcRect r="8640"/>
          <a:stretch>
            <a:fillRect/>
          </a:stretch>
        </p:blipFill>
        <p:spPr bwMode="auto">
          <a:xfrm>
            <a:off x="0" y="0"/>
            <a:ext cx="8702040" cy="4762500"/>
          </a:xfrm>
          <a:prstGeom prst="rect">
            <a:avLst/>
          </a:prstGeom>
          <a:noFill/>
          <a:ln w="9525">
            <a:noFill/>
            <a:miter lim="800000"/>
            <a:headEnd/>
            <a:tailEnd/>
          </a:ln>
          <a:effectLst/>
        </p:spPr>
      </p:pic>
      <p:graphicFrame>
        <p:nvGraphicFramePr>
          <p:cNvPr id="67586" name="Object 2"/>
          <p:cNvGraphicFramePr>
            <a:graphicFrameLocks noChangeAspect="1"/>
          </p:cNvGraphicFramePr>
          <p:nvPr>
            <p:extLst>
              <p:ext uri="{D42A27DB-BD31-4B8C-83A1-F6EECF244321}">
                <p14:modId xmlns:p14="http://schemas.microsoft.com/office/powerpoint/2010/main" val="1167667629"/>
              </p:ext>
            </p:extLst>
          </p:nvPr>
        </p:nvGraphicFramePr>
        <p:xfrm>
          <a:off x="5495925" y="4486275"/>
          <a:ext cx="2797175" cy="368300"/>
        </p:xfrm>
        <a:graphic>
          <a:graphicData uri="http://schemas.openxmlformats.org/presentationml/2006/ole">
            <mc:AlternateContent xmlns:mc="http://schemas.openxmlformats.org/markup-compatibility/2006">
              <mc:Choice xmlns:v="urn:schemas-microsoft-com:vml" Requires="v">
                <p:oleObj spid="_x0000_s74819" name="Equation" r:id="rId4" imgW="1841500" imgH="241300" progId="Equation.DSMT4">
                  <p:embed/>
                </p:oleObj>
              </mc:Choice>
              <mc:Fallback>
                <p:oleObj name="Equation" r:id="rId4" imgW="1841500" imgH="241300" progId="Equation.DSMT4">
                  <p:embed/>
                  <p:pic>
                    <p:nvPicPr>
                      <p:cNvPr id="0" name="Picture 2"/>
                      <p:cNvPicPr>
                        <a:picLocks noChangeAspect="1" noChangeArrowheads="1"/>
                      </p:cNvPicPr>
                      <p:nvPr/>
                    </p:nvPicPr>
                    <p:blipFill>
                      <a:blip r:embed="rId5"/>
                      <a:srcRect/>
                      <a:stretch>
                        <a:fillRect/>
                      </a:stretch>
                    </p:blipFill>
                    <p:spPr bwMode="auto">
                      <a:xfrm>
                        <a:off x="5495925" y="4486275"/>
                        <a:ext cx="2797175" cy="3683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7587" name="Object 3"/>
          <p:cNvGraphicFramePr>
            <a:graphicFrameLocks noChangeAspect="1"/>
          </p:cNvGraphicFramePr>
          <p:nvPr/>
        </p:nvGraphicFramePr>
        <p:xfrm>
          <a:off x="7467600" y="5715000"/>
          <a:ext cx="1498600" cy="992188"/>
        </p:xfrm>
        <a:graphic>
          <a:graphicData uri="http://schemas.openxmlformats.org/presentationml/2006/ole">
            <mc:AlternateContent xmlns:mc="http://schemas.openxmlformats.org/markup-compatibility/2006">
              <mc:Choice xmlns:v="urn:schemas-microsoft-com:vml" Requires="v">
                <p:oleObj spid="_x0000_s74820" name="Equation" r:id="rId6" imgW="863280" imgH="571320" progId="Equation.DSMT4">
                  <p:embed/>
                </p:oleObj>
              </mc:Choice>
              <mc:Fallback>
                <p:oleObj name="Equation" r:id="rId6" imgW="863280" imgH="57132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5715000"/>
                        <a:ext cx="1498600" cy="9921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533400" y="4549676"/>
            <a:ext cx="5105400" cy="2031325"/>
          </a:xfrm>
          <a:prstGeom prst="rect">
            <a:avLst/>
          </a:prstGeom>
          <a:noFill/>
        </p:spPr>
        <p:txBody>
          <a:bodyPr wrap="square" rtlCol="0">
            <a:spAutoFit/>
          </a:bodyPr>
          <a:lstStyle/>
          <a:p>
            <a:r>
              <a:rPr lang="en-US" dirty="0" smtClean="0"/>
              <a:t>These lines are referred to as Simple Regression lines. They are calculated by holding one of the predictors constant (in this case Anxiety).</a:t>
            </a:r>
          </a:p>
          <a:p>
            <a:endParaRPr lang="en-US" dirty="0" smtClean="0"/>
          </a:p>
          <a:p>
            <a:r>
              <a:rPr lang="en-US" dirty="0" smtClean="0"/>
              <a:t>Notice how the slope of the line is the same regardless of the level of Anxiety (X). Only the value of the intercept changes.</a:t>
            </a:r>
            <a:endParaRPr lang="en-US" dirty="0"/>
          </a:p>
        </p:txBody>
      </p:sp>
      <p:sp>
        <p:nvSpPr>
          <p:cNvPr id="6" name="Slide Number Placeholder 5"/>
          <p:cNvSpPr>
            <a:spLocks noGrp="1"/>
          </p:cNvSpPr>
          <p:nvPr>
            <p:ph type="sldNum" sz="quarter" idx="12"/>
          </p:nvPr>
        </p:nvSpPr>
        <p:spPr/>
        <p:txBody>
          <a:bodyPr/>
          <a:lstStyle/>
          <a:p>
            <a:fld id="{008263CC-B8EB-4F6F-A6E6-A2916FB30FF5}"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3"/>
          <a:srcRect r="9600"/>
          <a:stretch>
            <a:fillRect/>
          </a:stretch>
        </p:blipFill>
        <p:spPr bwMode="auto">
          <a:xfrm>
            <a:off x="0" y="0"/>
            <a:ext cx="8610600" cy="4762500"/>
          </a:xfrm>
          <a:prstGeom prst="rect">
            <a:avLst/>
          </a:prstGeom>
          <a:noFill/>
          <a:ln w="9525">
            <a:noFill/>
            <a:miter lim="800000"/>
            <a:headEnd/>
            <a:tailEnd/>
          </a:ln>
          <a:effectLst/>
        </p:spPr>
      </p:pic>
      <p:graphicFrame>
        <p:nvGraphicFramePr>
          <p:cNvPr id="70659" name="Object 3"/>
          <p:cNvGraphicFramePr>
            <a:graphicFrameLocks noChangeAspect="1"/>
          </p:cNvGraphicFramePr>
          <p:nvPr/>
        </p:nvGraphicFramePr>
        <p:xfrm>
          <a:off x="7467600" y="5715000"/>
          <a:ext cx="1498600" cy="992188"/>
        </p:xfrm>
        <a:graphic>
          <a:graphicData uri="http://schemas.openxmlformats.org/presentationml/2006/ole">
            <mc:AlternateContent xmlns:mc="http://schemas.openxmlformats.org/markup-compatibility/2006">
              <mc:Choice xmlns:v="urn:schemas-microsoft-com:vml" Requires="v">
                <p:oleObj spid="_x0000_s77892" name="Equation" r:id="rId4" imgW="863280" imgH="571320" progId="Equation.DSMT4">
                  <p:embed/>
                </p:oleObj>
              </mc:Choice>
              <mc:Fallback>
                <p:oleObj name="Equation" r:id="rId4" imgW="863280" imgH="57132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5715000"/>
                        <a:ext cx="1498600" cy="9921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533400" y="4549676"/>
            <a:ext cx="5105400" cy="2031325"/>
          </a:xfrm>
          <a:prstGeom prst="rect">
            <a:avLst/>
          </a:prstGeom>
          <a:noFill/>
        </p:spPr>
        <p:txBody>
          <a:bodyPr wrap="square" rtlCol="0">
            <a:spAutoFit/>
          </a:bodyPr>
          <a:lstStyle/>
          <a:p>
            <a:r>
              <a:rPr lang="en-US" dirty="0" smtClean="0"/>
              <a:t>These lines are referred to as Simple Regression lines. They are calculated by holding one of the predictors constant (in this case Preparation).</a:t>
            </a:r>
          </a:p>
          <a:p>
            <a:endParaRPr lang="en-US" dirty="0" smtClean="0"/>
          </a:p>
          <a:p>
            <a:r>
              <a:rPr lang="en-US" dirty="0" smtClean="0"/>
              <a:t>Notice how the slope of the line is the same regardless of the level of Preparation(Z). Only the value of the intercept changes.</a:t>
            </a:r>
            <a:endParaRPr lang="en-US" dirty="0"/>
          </a:p>
        </p:txBody>
      </p:sp>
      <p:graphicFrame>
        <p:nvGraphicFramePr>
          <p:cNvPr id="77828" name="Object 4"/>
          <p:cNvGraphicFramePr>
            <a:graphicFrameLocks noChangeAspect="1"/>
          </p:cNvGraphicFramePr>
          <p:nvPr>
            <p:extLst>
              <p:ext uri="{D42A27DB-BD31-4B8C-83A1-F6EECF244321}">
                <p14:modId xmlns:p14="http://schemas.microsoft.com/office/powerpoint/2010/main" val="408166143"/>
              </p:ext>
            </p:extLst>
          </p:nvPr>
        </p:nvGraphicFramePr>
        <p:xfrm>
          <a:off x="5495925" y="4486275"/>
          <a:ext cx="2797175" cy="368300"/>
        </p:xfrm>
        <a:graphic>
          <a:graphicData uri="http://schemas.openxmlformats.org/presentationml/2006/ole">
            <mc:AlternateContent xmlns:mc="http://schemas.openxmlformats.org/markup-compatibility/2006">
              <mc:Choice xmlns:v="urn:schemas-microsoft-com:vml" Requires="v">
                <p:oleObj spid="_x0000_s77893" name="Equation" r:id="rId6" imgW="1841500" imgH="241300" progId="Equation.DSMT4">
                  <p:embed/>
                </p:oleObj>
              </mc:Choice>
              <mc:Fallback>
                <p:oleObj name="Equation" r:id="rId6" imgW="1841500" imgH="241300" progId="Equation.DSMT4">
                  <p:embed/>
                  <p:pic>
                    <p:nvPicPr>
                      <p:cNvPr id="0" name="Picture 4"/>
                      <p:cNvPicPr>
                        <a:picLocks noChangeAspect="1" noChangeArrowheads="1"/>
                      </p:cNvPicPr>
                      <p:nvPr/>
                    </p:nvPicPr>
                    <p:blipFill>
                      <a:blip r:embed="rId7"/>
                      <a:srcRect/>
                      <a:stretch>
                        <a:fillRect/>
                      </a:stretch>
                    </p:blipFill>
                    <p:spPr bwMode="auto">
                      <a:xfrm>
                        <a:off x="5495925" y="4486275"/>
                        <a:ext cx="2797175" cy="3683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008263CC-B8EB-4F6F-A6E6-A2916FB30FF5}"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l="22500" t="38477" r="22500" b="8657"/>
          <a:stretch>
            <a:fillRect/>
          </a:stretch>
        </p:blipFill>
        <p:spPr bwMode="auto">
          <a:xfrm>
            <a:off x="422501" y="829056"/>
            <a:ext cx="4265323" cy="3196531"/>
          </a:xfrm>
          <a:prstGeom prst="rect">
            <a:avLst/>
          </a:prstGeom>
          <a:noFill/>
          <a:ln w="9525">
            <a:noFill/>
            <a:miter lim="800000"/>
            <a:headEnd/>
            <a:tailEnd/>
          </a:ln>
          <a:effectLst/>
        </p:spPr>
      </p:pic>
      <p:graphicFrame>
        <p:nvGraphicFramePr>
          <p:cNvPr id="18436" name="Object 4"/>
          <p:cNvGraphicFramePr>
            <a:graphicFrameLocks noChangeAspect="1"/>
          </p:cNvGraphicFramePr>
          <p:nvPr/>
        </p:nvGraphicFramePr>
        <p:xfrm>
          <a:off x="2336800" y="2235200"/>
          <a:ext cx="527050" cy="203200"/>
        </p:xfrm>
        <a:graphic>
          <a:graphicData uri="http://schemas.openxmlformats.org/presentationml/2006/ole">
            <mc:AlternateContent xmlns:mc="http://schemas.openxmlformats.org/markup-compatibility/2006">
              <mc:Choice xmlns:v="urn:schemas-microsoft-com:vml" Requires="v">
                <p:oleObj spid="_x0000_s53838" name="Equation" r:id="rId4" imgW="393480" imgH="152280" progId="Equation.DSMT4">
                  <p:embed/>
                </p:oleObj>
              </mc:Choice>
              <mc:Fallback>
                <p:oleObj name="Equation" r:id="rId4" imgW="393480" imgH="15228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2235200"/>
                        <a:ext cx="527050" cy="203200"/>
                      </a:xfrm>
                      <a:prstGeom prst="rect">
                        <a:avLst/>
                      </a:prstGeom>
                      <a:solidFill>
                        <a:schemeClr val="bg1"/>
                      </a:solidFill>
                    </p:spPr>
                  </p:pic>
                </p:oleObj>
              </mc:Fallback>
            </mc:AlternateContent>
          </a:graphicData>
        </a:graphic>
      </p:graphicFrame>
      <p:graphicFrame>
        <p:nvGraphicFramePr>
          <p:cNvPr id="18437" name="Object 5"/>
          <p:cNvGraphicFramePr>
            <a:graphicFrameLocks noChangeAspect="1"/>
          </p:cNvGraphicFramePr>
          <p:nvPr>
            <p:extLst>
              <p:ext uri="{D42A27DB-BD31-4B8C-83A1-F6EECF244321}">
                <p14:modId xmlns:p14="http://schemas.microsoft.com/office/powerpoint/2010/main" val="1472117667"/>
              </p:ext>
            </p:extLst>
          </p:nvPr>
        </p:nvGraphicFramePr>
        <p:xfrm>
          <a:off x="230188" y="5091113"/>
          <a:ext cx="7085012" cy="1401762"/>
        </p:xfrm>
        <a:graphic>
          <a:graphicData uri="http://schemas.openxmlformats.org/presentationml/2006/ole">
            <mc:AlternateContent xmlns:mc="http://schemas.openxmlformats.org/markup-compatibility/2006">
              <mc:Choice xmlns:v="urn:schemas-microsoft-com:vml" Requires="v">
                <p:oleObj spid="_x0000_s53839" name="Equation" r:id="rId6" imgW="3022600" imgH="596900" progId="Equation.DSMT4">
                  <p:embed/>
                </p:oleObj>
              </mc:Choice>
              <mc:Fallback>
                <p:oleObj name="Equation" r:id="rId6" imgW="3022600" imgH="596900" progId="Equation.DSMT4">
                  <p:embed/>
                  <p:pic>
                    <p:nvPicPr>
                      <p:cNvPr id="0" name="Picture 4"/>
                      <p:cNvPicPr>
                        <a:picLocks noChangeAspect="1" noChangeArrowheads="1"/>
                      </p:cNvPicPr>
                      <p:nvPr/>
                    </p:nvPicPr>
                    <p:blipFill>
                      <a:blip r:embed="rId7"/>
                      <a:srcRect/>
                      <a:stretch>
                        <a:fillRect/>
                      </a:stretch>
                    </p:blipFill>
                    <p:spPr bwMode="auto">
                      <a:xfrm>
                        <a:off x="230188" y="5091113"/>
                        <a:ext cx="7085012" cy="14017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8" name="Object 6"/>
          <p:cNvGraphicFramePr>
            <a:graphicFrameLocks noChangeAspect="1"/>
          </p:cNvGraphicFramePr>
          <p:nvPr/>
        </p:nvGraphicFramePr>
        <p:xfrm>
          <a:off x="2343150" y="4419600"/>
          <a:ext cx="400050" cy="366712"/>
        </p:xfrm>
        <a:graphic>
          <a:graphicData uri="http://schemas.openxmlformats.org/presentationml/2006/ole">
            <mc:AlternateContent xmlns:mc="http://schemas.openxmlformats.org/markup-compatibility/2006">
              <mc:Choice xmlns:v="urn:schemas-microsoft-com:vml" Requires="v">
                <p:oleObj spid="_x0000_s53840" name="Equation" r:id="rId8" imgW="152280" imgH="139680" progId="Equation.DSMT4">
                  <p:embed/>
                </p:oleObj>
              </mc:Choice>
              <mc:Fallback>
                <p:oleObj name="Equation" r:id="rId8" imgW="152280" imgH="13968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3150" y="4419600"/>
                        <a:ext cx="400050" cy="3667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9" name="Object 7"/>
          <p:cNvGraphicFramePr>
            <a:graphicFrameLocks noChangeAspect="1"/>
          </p:cNvGraphicFramePr>
          <p:nvPr/>
        </p:nvGraphicFramePr>
        <p:xfrm>
          <a:off x="5257800" y="2209800"/>
          <a:ext cx="366713" cy="366713"/>
        </p:xfrm>
        <a:graphic>
          <a:graphicData uri="http://schemas.openxmlformats.org/presentationml/2006/ole">
            <mc:AlternateContent xmlns:mc="http://schemas.openxmlformats.org/markup-compatibility/2006">
              <mc:Choice xmlns:v="urn:schemas-microsoft-com:vml" Requires="v">
                <p:oleObj spid="_x0000_s53841" name="Equation" r:id="rId10" imgW="139680" imgH="139680" progId="Equation.DSMT4">
                  <p:embed/>
                </p:oleObj>
              </mc:Choice>
              <mc:Fallback>
                <p:oleObj name="Equation" r:id="rId10" imgW="139680" imgH="13968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7800" y="2209800"/>
                        <a:ext cx="366713" cy="3667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40" name="Object 8"/>
          <p:cNvGraphicFramePr>
            <a:graphicFrameLocks noChangeAspect="1"/>
          </p:cNvGraphicFramePr>
          <p:nvPr/>
        </p:nvGraphicFramePr>
        <p:xfrm>
          <a:off x="2514600" y="3886200"/>
          <a:ext cx="152400" cy="203200"/>
        </p:xfrm>
        <a:graphic>
          <a:graphicData uri="http://schemas.openxmlformats.org/presentationml/2006/ole">
            <mc:AlternateContent xmlns:mc="http://schemas.openxmlformats.org/markup-compatibility/2006">
              <mc:Choice xmlns:v="urn:schemas-microsoft-com:vml" Requires="v">
                <p:oleObj spid="_x0000_s53842" name="Equation" r:id="rId12" imgW="114120" imgH="152280" progId="Equation.DSMT4">
                  <p:embed/>
                </p:oleObj>
              </mc:Choice>
              <mc:Fallback>
                <p:oleObj name="Equation" r:id="rId12" imgW="114120" imgH="152280" progId="Equation.DSMT4">
                  <p:embed/>
                  <p:pic>
                    <p:nvPicPr>
                      <p:cNvPr id="0"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4600" y="3886200"/>
                        <a:ext cx="152400" cy="203200"/>
                      </a:xfrm>
                      <a:prstGeom prst="rect">
                        <a:avLst/>
                      </a:prstGeom>
                      <a:solidFill>
                        <a:schemeClr val="bg1"/>
                      </a:solidFill>
                    </p:spPr>
                  </p:pic>
                </p:oleObj>
              </mc:Fallback>
            </mc:AlternateContent>
          </a:graphicData>
        </a:graphic>
      </p:graphicFrame>
      <p:graphicFrame>
        <p:nvGraphicFramePr>
          <p:cNvPr id="18441" name="Object 9"/>
          <p:cNvGraphicFramePr>
            <a:graphicFrameLocks noChangeAspect="1"/>
          </p:cNvGraphicFramePr>
          <p:nvPr/>
        </p:nvGraphicFramePr>
        <p:xfrm>
          <a:off x="4572000" y="2235200"/>
          <a:ext cx="152400" cy="203200"/>
        </p:xfrm>
        <a:graphic>
          <a:graphicData uri="http://schemas.openxmlformats.org/presentationml/2006/ole">
            <mc:AlternateContent xmlns:mc="http://schemas.openxmlformats.org/markup-compatibility/2006">
              <mc:Choice xmlns:v="urn:schemas-microsoft-com:vml" Requires="v">
                <p:oleObj spid="_x0000_s53843" name="Equation" r:id="rId14" imgW="114120" imgH="152280" progId="Equation.DSMT4">
                  <p:embed/>
                </p:oleObj>
              </mc:Choice>
              <mc:Fallback>
                <p:oleObj name="Equation" r:id="rId14" imgW="114120" imgH="152280" progId="Equation.DSMT4">
                  <p:embed/>
                  <p:pic>
                    <p:nvPicPr>
                      <p:cNvPr id="0"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0" y="2235200"/>
                        <a:ext cx="152400" cy="203200"/>
                      </a:xfrm>
                      <a:prstGeom prst="rect">
                        <a:avLst/>
                      </a:prstGeom>
                      <a:solidFill>
                        <a:schemeClr val="bg1"/>
                      </a:solidFill>
                    </p:spPr>
                  </p:pic>
                </p:oleObj>
              </mc:Fallback>
            </mc:AlternateContent>
          </a:graphicData>
        </a:graphic>
      </p:graphicFrame>
      <p:graphicFrame>
        <p:nvGraphicFramePr>
          <p:cNvPr id="18442" name="Object 10"/>
          <p:cNvGraphicFramePr>
            <a:graphicFrameLocks noChangeAspect="1"/>
          </p:cNvGraphicFramePr>
          <p:nvPr/>
        </p:nvGraphicFramePr>
        <p:xfrm>
          <a:off x="3022600" y="3886200"/>
          <a:ext cx="533400" cy="359764"/>
        </p:xfrm>
        <a:graphic>
          <a:graphicData uri="http://schemas.openxmlformats.org/presentationml/2006/ole">
            <mc:AlternateContent xmlns:mc="http://schemas.openxmlformats.org/markup-compatibility/2006">
              <mc:Choice xmlns:v="urn:schemas-microsoft-com:vml" Requires="v">
                <p:oleObj spid="_x0000_s53844" name="Equation" r:id="rId16" imgW="507960" imgH="342720" progId="Equation.DSMT4">
                  <p:embed/>
                </p:oleObj>
              </mc:Choice>
              <mc:Fallback>
                <p:oleObj name="Equation" r:id="rId16" imgW="507960" imgH="342720" progId="Equation.DSMT4">
                  <p:embed/>
                  <p:pic>
                    <p:nvPicPr>
                      <p:cNvPr id="0" name="Picture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22600" y="3886200"/>
                        <a:ext cx="533400" cy="359764"/>
                      </a:xfrm>
                      <a:prstGeom prst="rect">
                        <a:avLst/>
                      </a:prstGeom>
                      <a:solidFill>
                        <a:schemeClr val="bg1"/>
                      </a:solidFill>
                    </p:spPr>
                  </p:pic>
                </p:oleObj>
              </mc:Fallback>
            </mc:AlternateContent>
          </a:graphicData>
        </a:graphic>
      </p:graphicFrame>
      <p:graphicFrame>
        <p:nvGraphicFramePr>
          <p:cNvPr id="18444" name="Object 12"/>
          <p:cNvGraphicFramePr>
            <a:graphicFrameLocks noChangeAspect="1"/>
          </p:cNvGraphicFramePr>
          <p:nvPr/>
        </p:nvGraphicFramePr>
        <p:xfrm>
          <a:off x="3683000" y="3886200"/>
          <a:ext cx="533400" cy="360363"/>
        </p:xfrm>
        <a:graphic>
          <a:graphicData uri="http://schemas.openxmlformats.org/presentationml/2006/ole">
            <mc:AlternateContent xmlns:mc="http://schemas.openxmlformats.org/markup-compatibility/2006">
              <mc:Choice xmlns:v="urn:schemas-microsoft-com:vml" Requires="v">
                <p:oleObj spid="_x0000_s53845" name="Equation" r:id="rId18" imgW="507960" imgH="342720" progId="Equation.DSMT4">
                  <p:embed/>
                </p:oleObj>
              </mc:Choice>
              <mc:Fallback>
                <p:oleObj name="Equation" r:id="rId18" imgW="507960" imgH="342720" progId="Equation.DSMT4">
                  <p:embed/>
                  <p:pic>
                    <p:nvPicPr>
                      <p:cNvPr id="0" name="Picture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83000" y="3886200"/>
                        <a:ext cx="533400" cy="360363"/>
                      </a:xfrm>
                      <a:prstGeom prst="rect">
                        <a:avLst/>
                      </a:prstGeom>
                      <a:solidFill>
                        <a:schemeClr val="bg1"/>
                      </a:solidFill>
                    </p:spPr>
                  </p:pic>
                </p:oleObj>
              </mc:Fallback>
            </mc:AlternateContent>
          </a:graphicData>
        </a:graphic>
      </p:graphicFrame>
      <p:graphicFrame>
        <p:nvGraphicFramePr>
          <p:cNvPr id="18445" name="Object 13"/>
          <p:cNvGraphicFramePr>
            <a:graphicFrameLocks noChangeAspect="1"/>
          </p:cNvGraphicFramePr>
          <p:nvPr/>
        </p:nvGraphicFramePr>
        <p:xfrm>
          <a:off x="4343400" y="3886200"/>
          <a:ext cx="533400" cy="360363"/>
        </p:xfrm>
        <a:graphic>
          <a:graphicData uri="http://schemas.openxmlformats.org/presentationml/2006/ole">
            <mc:AlternateContent xmlns:mc="http://schemas.openxmlformats.org/markup-compatibility/2006">
              <mc:Choice xmlns:v="urn:schemas-microsoft-com:vml" Requires="v">
                <p:oleObj spid="_x0000_s53846" name="Equation" r:id="rId20" imgW="507960" imgH="342720" progId="Equation.DSMT4">
                  <p:embed/>
                </p:oleObj>
              </mc:Choice>
              <mc:Fallback>
                <p:oleObj name="Equation" r:id="rId20" imgW="507960" imgH="342720" progId="Equation.DSMT4">
                  <p:embed/>
                  <p:pic>
                    <p:nvPicPr>
                      <p:cNvPr id="0" name="Picture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400" y="3886200"/>
                        <a:ext cx="533400" cy="360363"/>
                      </a:xfrm>
                      <a:prstGeom prst="rect">
                        <a:avLst/>
                      </a:prstGeom>
                      <a:solidFill>
                        <a:schemeClr val="bg1"/>
                      </a:solidFill>
                    </p:spPr>
                  </p:pic>
                </p:oleObj>
              </mc:Fallback>
            </mc:AlternateContent>
          </a:graphicData>
        </a:graphic>
      </p:graphicFrame>
      <p:graphicFrame>
        <p:nvGraphicFramePr>
          <p:cNvPr id="18446" name="Object 14"/>
          <p:cNvGraphicFramePr>
            <a:graphicFrameLocks noChangeAspect="1"/>
          </p:cNvGraphicFramePr>
          <p:nvPr/>
        </p:nvGraphicFramePr>
        <p:xfrm>
          <a:off x="1825625" y="3886200"/>
          <a:ext cx="612775" cy="360363"/>
        </p:xfrm>
        <a:graphic>
          <a:graphicData uri="http://schemas.openxmlformats.org/presentationml/2006/ole">
            <mc:AlternateContent xmlns:mc="http://schemas.openxmlformats.org/markup-compatibility/2006">
              <mc:Choice xmlns:v="urn:schemas-microsoft-com:vml" Requires="v">
                <p:oleObj spid="_x0000_s53847" name="Equation" r:id="rId22" imgW="583920" imgH="342720" progId="Equation.DSMT4">
                  <p:embed/>
                </p:oleObj>
              </mc:Choice>
              <mc:Fallback>
                <p:oleObj name="Equation" r:id="rId22" imgW="583920" imgH="342720" progId="Equation.DSMT4">
                  <p:embed/>
                  <p:pic>
                    <p:nvPicPr>
                      <p:cNvPr id="0" name="Picture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25625" y="3886200"/>
                        <a:ext cx="612775" cy="360363"/>
                      </a:xfrm>
                      <a:prstGeom prst="rect">
                        <a:avLst/>
                      </a:prstGeom>
                      <a:solidFill>
                        <a:schemeClr val="bg1"/>
                      </a:solidFill>
                    </p:spPr>
                  </p:pic>
                </p:oleObj>
              </mc:Fallback>
            </mc:AlternateContent>
          </a:graphicData>
        </a:graphic>
      </p:graphicFrame>
      <p:graphicFrame>
        <p:nvGraphicFramePr>
          <p:cNvPr id="18447" name="Object 15"/>
          <p:cNvGraphicFramePr>
            <a:graphicFrameLocks noChangeAspect="1"/>
          </p:cNvGraphicFramePr>
          <p:nvPr/>
        </p:nvGraphicFramePr>
        <p:xfrm>
          <a:off x="1138238" y="3886200"/>
          <a:ext cx="614362" cy="360363"/>
        </p:xfrm>
        <a:graphic>
          <a:graphicData uri="http://schemas.openxmlformats.org/presentationml/2006/ole">
            <mc:AlternateContent xmlns:mc="http://schemas.openxmlformats.org/markup-compatibility/2006">
              <mc:Choice xmlns:v="urn:schemas-microsoft-com:vml" Requires="v">
                <p:oleObj spid="_x0000_s53848" name="Equation" r:id="rId24" imgW="583920" imgH="342720" progId="Equation.DSMT4">
                  <p:embed/>
                </p:oleObj>
              </mc:Choice>
              <mc:Fallback>
                <p:oleObj name="Equation" r:id="rId24" imgW="583920" imgH="342720" progId="Equation.DSMT4">
                  <p:embed/>
                  <p:pic>
                    <p:nvPicPr>
                      <p:cNvPr id="0" name="Picture 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38238" y="3886200"/>
                        <a:ext cx="614362" cy="360363"/>
                      </a:xfrm>
                      <a:prstGeom prst="rect">
                        <a:avLst/>
                      </a:prstGeom>
                      <a:solidFill>
                        <a:schemeClr val="bg1"/>
                      </a:solidFill>
                    </p:spPr>
                  </p:pic>
                </p:oleObj>
              </mc:Fallback>
            </mc:AlternateContent>
          </a:graphicData>
        </a:graphic>
      </p:graphicFrame>
      <p:graphicFrame>
        <p:nvGraphicFramePr>
          <p:cNvPr id="18448" name="Object 16"/>
          <p:cNvGraphicFramePr>
            <a:graphicFrameLocks noChangeAspect="1"/>
          </p:cNvGraphicFramePr>
          <p:nvPr/>
        </p:nvGraphicFramePr>
        <p:xfrm>
          <a:off x="457200" y="3886200"/>
          <a:ext cx="612775" cy="360363"/>
        </p:xfrm>
        <a:graphic>
          <a:graphicData uri="http://schemas.openxmlformats.org/presentationml/2006/ole">
            <mc:AlternateContent xmlns:mc="http://schemas.openxmlformats.org/markup-compatibility/2006">
              <mc:Choice xmlns:v="urn:schemas-microsoft-com:vml" Requires="v">
                <p:oleObj spid="_x0000_s53849" name="Equation" r:id="rId26" imgW="583920" imgH="342720" progId="Equation.DSMT4">
                  <p:embed/>
                </p:oleObj>
              </mc:Choice>
              <mc:Fallback>
                <p:oleObj name="Equation" r:id="rId26" imgW="583920" imgH="342720" progId="Equation.DSMT4">
                  <p:embed/>
                  <p:pic>
                    <p:nvPicPr>
                      <p:cNvPr id="0" name="Picture 1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7200" y="3886200"/>
                        <a:ext cx="612775" cy="360363"/>
                      </a:xfrm>
                      <a:prstGeom prst="rect">
                        <a:avLst/>
                      </a:prstGeom>
                      <a:solidFill>
                        <a:schemeClr val="bg1"/>
                      </a:solidFill>
                    </p:spPr>
                  </p:pic>
                </p:oleObj>
              </mc:Fallback>
            </mc:AlternateContent>
          </a:graphicData>
        </a:graphic>
      </p:graphicFrame>
      <p:graphicFrame>
        <p:nvGraphicFramePr>
          <p:cNvPr id="18450" name="Object 18"/>
          <p:cNvGraphicFramePr>
            <a:graphicFrameLocks noChangeAspect="1"/>
          </p:cNvGraphicFramePr>
          <p:nvPr/>
        </p:nvGraphicFramePr>
        <p:xfrm>
          <a:off x="4572000" y="1752600"/>
          <a:ext cx="508000" cy="360363"/>
        </p:xfrm>
        <a:graphic>
          <a:graphicData uri="http://schemas.openxmlformats.org/presentationml/2006/ole">
            <mc:AlternateContent xmlns:mc="http://schemas.openxmlformats.org/markup-compatibility/2006">
              <mc:Choice xmlns:v="urn:schemas-microsoft-com:vml" Requires="v">
                <p:oleObj spid="_x0000_s53850" name="Equation" r:id="rId28" imgW="482400" imgH="342720" progId="Equation.DSMT4">
                  <p:embed/>
                </p:oleObj>
              </mc:Choice>
              <mc:Fallback>
                <p:oleObj name="Equation" r:id="rId28" imgW="482400" imgH="342720" progId="Equation.DSMT4">
                  <p:embed/>
                  <p:pic>
                    <p:nvPicPr>
                      <p:cNvPr id="0" name="Picture 1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72000" y="1752600"/>
                        <a:ext cx="508000" cy="360363"/>
                      </a:xfrm>
                      <a:prstGeom prst="rect">
                        <a:avLst/>
                      </a:prstGeom>
                      <a:solidFill>
                        <a:schemeClr val="bg1"/>
                      </a:solidFill>
                    </p:spPr>
                  </p:pic>
                </p:oleObj>
              </mc:Fallback>
            </mc:AlternateContent>
          </a:graphicData>
        </a:graphic>
      </p:graphicFrame>
      <p:graphicFrame>
        <p:nvGraphicFramePr>
          <p:cNvPr id="18451" name="Object 19"/>
          <p:cNvGraphicFramePr>
            <a:graphicFrameLocks noChangeAspect="1"/>
          </p:cNvGraphicFramePr>
          <p:nvPr/>
        </p:nvGraphicFramePr>
        <p:xfrm>
          <a:off x="4572000" y="1239838"/>
          <a:ext cx="508000" cy="360362"/>
        </p:xfrm>
        <a:graphic>
          <a:graphicData uri="http://schemas.openxmlformats.org/presentationml/2006/ole">
            <mc:AlternateContent xmlns:mc="http://schemas.openxmlformats.org/markup-compatibility/2006">
              <mc:Choice xmlns:v="urn:schemas-microsoft-com:vml" Requires="v">
                <p:oleObj spid="_x0000_s53851" name="Equation" r:id="rId30" imgW="482400" imgH="342720" progId="Equation.DSMT4">
                  <p:embed/>
                </p:oleObj>
              </mc:Choice>
              <mc:Fallback>
                <p:oleObj name="Equation" r:id="rId30" imgW="482400" imgH="342720" progId="Equation.DSMT4">
                  <p:embed/>
                  <p:pic>
                    <p:nvPicPr>
                      <p:cNvPr id="0" name="Picture 1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72000" y="1239838"/>
                        <a:ext cx="508000" cy="360362"/>
                      </a:xfrm>
                      <a:prstGeom prst="rect">
                        <a:avLst/>
                      </a:prstGeom>
                      <a:solidFill>
                        <a:schemeClr val="bg1"/>
                      </a:solidFill>
                    </p:spPr>
                  </p:pic>
                </p:oleObj>
              </mc:Fallback>
            </mc:AlternateContent>
          </a:graphicData>
        </a:graphic>
      </p:graphicFrame>
      <p:graphicFrame>
        <p:nvGraphicFramePr>
          <p:cNvPr id="18452" name="Object 20"/>
          <p:cNvGraphicFramePr>
            <a:graphicFrameLocks noChangeAspect="1"/>
          </p:cNvGraphicFramePr>
          <p:nvPr/>
        </p:nvGraphicFramePr>
        <p:xfrm>
          <a:off x="4572000" y="762000"/>
          <a:ext cx="506413" cy="360363"/>
        </p:xfrm>
        <a:graphic>
          <a:graphicData uri="http://schemas.openxmlformats.org/presentationml/2006/ole">
            <mc:AlternateContent xmlns:mc="http://schemas.openxmlformats.org/markup-compatibility/2006">
              <mc:Choice xmlns:v="urn:schemas-microsoft-com:vml" Requires="v">
                <p:oleObj spid="_x0000_s53852" name="Equation" r:id="rId32" imgW="482400" imgH="342720" progId="Equation.DSMT4">
                  <p:embed/>
                </p:oleObj>
              </mc:Choice>
              <mc:Fallback>
                <p:oleObj name="Equation" r:id="rId32" imgW="482400" imgH="342720" progId="Equation.DSMT4">
                  <p:embed/>
                  <p:pic>
                    <p:nvPicPr>
                      <p:cNvPr id="0" name="Picture 1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572000" y="762000"/>
                        <a:ext cx="506413" cy="360363"/>
                      </a:xfrm>
                      <a:prstGeom prst="rect">
                        <a:avLst/>
                      </a:prstGeom>
                      <a:solidFill>
                        <a:schemeClr val="bg1"/>
                      </a:solidFill>
                    </p:spPr>
                  </p:pic>
                </p:oleObj>
              </mc:Fallback>
            </mc:AlternateContent>
          </a:graphicData>
        </a:graphic>
      </p:graphicFrame>
      <p:graphicFrame>
        <p:nvGraphicFramePr>
          <p:cNvPr id="18453" name="Object 21"/>
          <p:cNvGraphicFramePr>
            <a:graphicFrameLocks noChangeAspect="1"/>
          </p:cNvGraphicFramePr>
          <p:nvPr/>
        </p:nvGraphicFramePr>
        <p:xfrm>
          <a:off x="4532313" y="2743200"/>
          <a:ext cx="587375" cy="360363"/>
        </p:xfrm>
        <a:graphic>
          <a:graphicData uri="http://schemas.openxmlformats.org/presentationml/2006/ole">
            <mc:AlternateContent xmlns:mc="http://schemas.openxmlformats.org/markup-compatibility/2006">
              <mc:Choice xmlns:v="urn:schemas-microsoft-com:vml" Requires="v">
                <p:oleObj spid="_x0000_s53853" name="Equation" r:id="rId34" imgW="558720" imgH="342720" progId="Equation.DSMT4">
                  <p:embed/>
                </p:oleObj>
              </mc:Choice>
              <mc:Fallback>
                <p:oleObj name="Equation" r:id="rId34" imgW="558720" imgH="342720" progId="Equation.DSMT4">
                  <p:embed/>
                  <p:pic>
                    <p:nvPicPr>
                      <p:cNvPr id="0" name="Picture 1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532313" y="2743200"/>
                        <a:ext cx="587375" cy="360363"/>
                      </a:xfrm>
                      <a:prstGeom prst="rect">
                        <a:avLst/>
                      </a:prstGeom>
                      <a:solidFill>
                        <a:schemeClr val="bg1"/>
                      </a:solidFill>
                    </p:spPr>
                  </p:pic>
                </p:oleObj>
              </mc:Fallback>
            </mc:AlternateContent>
          </a:graphicData>
        </a:graphic>
      </p:graphicFrame>
      <p:graphicFrame>
        <p:nvGraphicFramePr>
          <p:cNvPr id="18454" name="Object 22"/>
          <p:cNvGraphicFramePr>
            <a:graphicFrameLocks noChangeAspect="1"/>
          </p:cNvGraphicFramePr>
          <p:nvPr/>
        </p:nvGraphicFramePr>
        <p:xfrm>
          <a:off x="4532313" y="3200400"/>
          <a:ext cx="587375" cy="360363"/>
        </p:xfrm>
        <a:graphic>
          <a:graphicData uri="http://schemas.openxmlformats.org/presentationml/2006/ole">
            <mc:AlternateContent xmlns:mc="http://schemas.openxmlformats.org/markup-compatibility/2006">
              <mc:Choice xmlns:v="urn:schemas-microsoft-com:vml" Requires="v">
                <p:oleObj spid="_x0000_s53854" name="Equation" r:id="rId36" imgW="558720" imgH="342720" progId="Equation.DSMT4">
                  <p:embed/>
                </p:oleObj>
              </mc:Choice>
              <mc:Fallback>
                <p:oleObj name="Equation" r:id="rId36" imgW="558720" imgH="342720" progId="Equation.DSMT4">
                  <p:embed/>
                  <p:pic>
                    <p:nvPicPr>
                      <p:cNvPr id="0" name="Picture 1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32313" y="3200400"/>
                        <a:ext cx="587375" cy="360363"/>
                      </a:xfrm>
                      <a:prstGeom prst="rect">
                        <a:avLst/>
                      </a:prstGeom>
                      <a:solidFill>
                        <a:schemeClr val="bg1"/>
                      </a:solidFill>
                    </p:spPr>
                  </p:pic>
                </p:oleObj>
              </mc:Fallback>
            </mc:AlternateContent>
          </a:graphicData>
        </a:graphic>
      </p:graphicFrame>
      <p:graphicFrame>
        <p:nvGraphicFramePr>
          <p:cNvPr id="48149" name="Object 21"/>
          <p:cNvGraphicFramePr>
            <a:graphicFrameLocks noChangeAspect="1"/>
          </p:cNvGraphicFramePr>
          <p:nvPr/>
        </p:nvGraphicFramePr>
        <p:xfrm>
          <a:off x="7010400" y="3276600"/>
          <a:ext cx="1828800" cy="707136"/>
        </p:xfrm>
        <a:graphic>
          <a:graphicData uri="http://schemas.openxmlformats.org/presentationml/2006/ole">
            <mc:AlternateContent xmlns:mc="http://schemas.openxmlformats.org/markup-compatibility/2006">
              <mc:Choice xmlns:v="urn:schemas-microsoft-com:vml" Requires="v">
                <p:oleObj spid="_x0000_s53855" name="Equation" r:id="rId38" imgW="952200" imgH="368280" progId="Equation.DSMT4">
                  <p:embed/>
                </p:oleObj>
              </mc:Choice>
              <mc:Fallback>
                <p:oleObj name="Equation" r:id="rId38" imgW="952200" imgH="368280" progId="Equation.DSMT4">
                  <p:embed/>
                  <p:pic>
                    <p:nvPicPr>
                      <p:cNvPr id="0" name="Picture 2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010400" y="3276600"/>
                        <a:ext cx="1828800" cy="70713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3271" name="Object 23"/>
          <p:cNvGraphicFramePr>
            <a:graphicFrameLocks noChangeAspect="1"/>
          </p:cNvGraphicFramePr>
          <p:nvPr/>
        </p:nvGraphicFramePr>
        <p:xfrm>
          <a:off x="2930525" y="1752600"/>
          <a:ext cx="611188" cy="203200"/>
        </p:xfrm>
        <a:graphic>
          <a:graphicData uri="http://schemas.openxmlformats.org/presentationml/2006/ole">
            <mc:AlternateContent xmlns:mc="http://schemas.openxmlformats.org/markup-compatibility/2006">
              <mc:Choice xmlns:v="urn:schemas-microsoft-com:vml" Requires="v">
                <p:oleObj spid="_x0000_s53856" name="Equation" r:id="rId40" imgW="457200" imgH="152280" progId="Equation.DSMT4">
                  <p:embed/>
                </p:oleObj>
              </mc:Choice>
              <mc:Fallback>
                <p:oleObj name="Equation" r:id="rId40" imgW="457200" imgH="152280" progId="Equation.DSMT4">
                  <p:embed/>
                  <p:pic>
                    <p:nvPicPr>
                      <p:cNvPr id="0" name="Picture 2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930525" y="1752600"/>
                        <a:ext cx="611188" cy="203200"/>
                      </a:xfrm>
                      <a:prstGeom prst="rect">
                        <a:avLst/>
                      </a:prstGeom>
                      <a:solidFill>
                        <a:schemeClr val="bg1"/>
                      </a:solidFill>
                    </p:spPr>
                  </p:pic>
                </p:oleObj>
              </mc:Fallback>
            </mc:AlternateContent>
          </a:graphicData>
        </a:graphic>
      </p:graphicFrame>
      <p:graphicFrame>
        <p:nvGraphicFramePr>
          <p:cNvPr id="53272" name="Object 24"/>
          <p:cNvGraphicFramePr>
            <a:graphicFrameLocks noChangeAspect="1"/>
          </p:cNvGraphicFramePr>
          <p:nvPr/>
        </p:nvGraphicFramePr>
        <p:xfrm>
          <a:off x="5791200" y="6191250"/>
          <a:ext cx="3352800" cy="609600"/>
        </p:xfrm>
        <a:graphic>
          <a:graphicData uri="http://schemas.openxmlformats.org/presentationml/2006/ole">
            <mc:AlternateContent xmlns:mc="http://schemas.openxmlformats.org/markup-compatibility/2006">
              <mc:Choice xmlns:v="urn:schemas-microsoft-com:vml" Requires="v">
                <p:oleObj spid="_x0000_s53857" name="Equation" r:id="rId42" imgW="3352680" imgH="609480" progId="Equation.DSMT4">
                  <p:embed/>
                </p:oleObj>
              </mc:Choice>
              <mc:Fallback>
                <p:oleObj name="Equation" r:id="rId42" imgW="3352680" imgH="609480" progId="Equation.DSMT4">
                  <p:embed/>
                  <p:pic>
                    <p:nvPicPr>
                      <p:cNvPr id="0" name="Picture 2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791200" y="6191250"/>
                        <a:ext cx="3352800" cy="609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3273" name="Object 25"/>
          <p:cNvGraphicFramePr>
            <a:graphicFrameLocks noChangeAspect="1"/>
          </p:cNvGraphicFramePr>
          <p:nvPr/>
        </p:nvGraphicFramePr>
        <p:xfrm>
          <a:off x="7086600" y="1447800"/>
          <a:ext cx="1016000" cy="490538"/>
        </p:xfrm>
        <a:graphic>
          <a:graphicData uri="http://schemas.openxmlformats.org/presentationml/2006/ole">
            <mc:AlternateContent xmlns:mc="http://schemas.openxmlformats.org/markup-compatibility/2006">
              <mc:Choice xmlns:v="urn:schemas-microsoft-com:vml" Requires="v">
                <p:oleObj spid="_x0000_s53858" name="Equation" r:id="rId44" imgW="761760" imgH="368280" progId="Equation.DSMT4">
                  <p:embed/>
                </p:oleObj>
              </mc:Choice>
              <mc:Fallback>
                <p:oleObj name="Equation" r:id="rId44" imgW="761760" imgH="368280" progId="Equation.DSMT4">
                  <p:embed/>
                  <p:pic>
                    <p:nvPicPr>
                      <p:cNvPr id="0" name="Picture 25"/>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086600" y="1447800"/>
                        <a:ext cx="1016000" cy="4905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3274" name="Object 26"/>
          <p:cNvGraphicFramePr>
            <a:graphicFrameLocks noChangeAspect="1"/>
          </p:cNvGraphicFramePr>
          <p:nvPr/>
        </p:nvGraphicFramePr>
        <p:xfrm>
          <a:off x="7086600" y="381000"/>
          <a:ext cx="1795463" cy="762000"/>
        </p:xfrm>
        <a:graphic>
          <a:graphicData uri="http://schemas.openxmlformats.org/presentationml/2006/ole">
            <mc:AlternateContent xmlns:mc="http://schemas.openxmlformats.org/markup-compatibility/2006">
              <mc:Choice xmlns:v="urn:schemas-microsoft-com:vml" Requires="v">
                <p:oleObj spid="_x0000_s53859" name="Equation" r:id="rId46" imgW="1346040" imgH="571320" progId="Equation.DSMT4">
                  <p:embed/>
                </p:oleObj>
              </mc:Choice>
              <mc:Fallback>
                <p:oleObj name="Equation" r:id="rId46" imgW="1346040" imgH="571320" progId="Equation.DSMT4">
                  <p:embed/>
                  <p:pic>
                    <p:nvPicPr>
                      <p:cNvPr id="0" name="Picture 26"/>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086600" y="381000"/>
                        <a:ext cx="1795463" cy="762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5" name="Slide Number Placeholder 24"/>
          <p:cNvSpPr>
            <a:spLocks noGrp="1"/>
          </p:cNvSpPr>
          <p:nvPr>
            <p:ph type="sldNum" sz="quarter" idx="12"/>
          </p:nvPr>
        </p:nvSpPr>
        <p:spPr/>
        <p:txBody>
          <a:bodyPr/>
          <a:lstStyle/>
          <a:p>
            <a:fld id="{008263CC-B8EB-4F6F-A6E6-A2916FB30FF5}" type="slidenum">
              <a:rPr lang="en-US" smtClean="0"/>
              <a:pPr/>
              <a:t>12</a:t>
            </a:fld>
            <a:endParaRPr lang="en-US"/>
          </a:p>
        </p:txBody>
      </p:sp>
      <p:sp>
        <p:nvSpPr>
          <p:cNvPr id="26" name="TextBox 25"/>
          <p:cNvSpPr txBox="1"/>
          <p:nvPr/>
        </p:nvSpPr>
        <p:spPr>
          <a:xfrm>
            <a:off x="2667000" y="4446698"/>
            <a:ext cx="1026243" cy="369332"/>
          </a:xfrm>
          <a:prstGeom prst="rect">
            <a:avLst/>
          </a:prstGeom>
          <a:noFill/>
        </p:spPr>
        <p:txBody>
          <a:bodyPr wrap="none" rtlCol="0">
            <a:spAutoFit/>
          </a:bodyPr>
          <a:lstStyle/>
          <a:p>
            <a:r>
              <a:rPr lang="en-US" smtClean="0"/>
              <a:t>(Anxiety)</a:t>
            </a:r>
            <a:endParaRPr lang="en-US"/>
          </a:p>
        </p:txBody>
      </p:sp>
      <p:sp>
        <p:nvSpPr>
          <p:cNvPr id="27" name="TextBox 26"/>
          <p:cNvSpPr txBox="1"/>
          <p:nvPr/>
        </p:nvSpPr>
        <p:spPr>
          <a:xfrm>
            <a:off x="5527876" y="2209800"/>
            <a:ext cx="1426929" cy="369332"/>
          </a:xfrm>
          <a:prstGeom prst="rect">
            <a:avLst/>
          </a:prstGeom>
          <a:noFill/>
        </p:spPr>
        <p:txBody>
          <a:bodyPr wrap="none" rtlCol="0">
            <a:spAutoFit/>
          </a:bodyPr>
          <a:lstStyle/>
          <a:p>
            <a:r>
              <a:rPr lang="en-US" smtClean="0"/>
              <a:t>(Preparation)</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7526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Regression Analysis</a:t>
            </a:r>
            <a:endParaRPr lang="en-US" dirty="0"/>
          </a:p>
        </p:txBody>
      </p:sp>
      <p:pic>
        <p:nvPicPr>
          <p:cNvPr id="46081" name="Picture 1"/>
          <p:cNvPicPr>
            <a:picLocks noChangeAspect="1" noChangeArrowheads="1"/>
          </p:cNvPicPr>
          <p:nvPr/>
        </p:nvPicPr>
        <p:blipFill>
          <a:blip r:embed="rId3"/>
          <a:srcRect l="7500" t="26087" r="46500" b="21913"/>
          <a:stretch>
            <a:fillRect/>
          </a:stretch>
        </p:blipFill>
        <p:spPr bwMode="auto">
          <a:xfrm>
            <a:off x="1447800" y="1032530"/>
            <a:ext cx="6400800" cy="5200489"/>
          </a:xfrm>
          <a:prstGeom prst="rect">
            <a:avLst/>
          </a:prstGeom>
          <a:noFill/>
          <a:ln w="9525">
            <a:noFill/>
            <a:miter lim="800000"/>
            <a:headEnd/>
            <a:tailEnd/>
          </a:ln>
          <a:effectLst/>
        </p:spPr>
      </p:pic>
      <p:graphicFrame>
        <p:nvGraphicFramePr>
          <p:cNvPr id="57345" name="Object 1"/>
          <p:cNvGraphicFramePr>
            <a:graphicFrameLocks noChangeAspect="1"/>
          </p:cNvGraphicFramePr>
          <p:nvPr>
            <p:extLst>
              <p:ext uri="{D42A27DB-BD31-4B8C-83A1-F6EECF244321}">
                <p14:modId xmlns:p14="http://schemas.microsoft.com/office/powerpoint/2010/main" val="1745308121"/>
              </p:ext>
            </p:extLst>
          </p:nvPr>
        </p:nvGraphicFramePr>
        <p:xfrm>
          <a:off x="5129213" y="217488"/>
          <a:ext cx="3673475" cy="723900"/>
        </p:xfrm>
        <a:graphic>
          <a:graphicData uri="http://schemas.openxmlformats.org/presentationml/2006/ole">
            <mc:AlternateContent xmlns:mc="http://schemas.openxmlformats.org/markup-compatibility/2006">
              <mc:Choice xmlns:v="urn:schemas-microsoft-com:vml" Requires="v">
                <p:oleObj spid="_x0000_s57384" name="Equation" r:id="rId4" imgW="1930400" imgH="381000" progId="Equation.DSMT4">
                  <p:embed/>
                </p:oleObj>
              </mc:Choice>
              <mc:Fallback>
                <p:oleObj name="Equation" r:id="rId4" imgW="1930400" imgH="381000" progId="Equation.DSMT4">
                  <p:embed/>
                  <p:pic>
                    <p:nvPicPr>
                      <p:cNvPr id="0" name="Picture 1"/>
                      <p:cNvPicPr>
                        <a:picLocks noChangeAspect="1" noChangeArrowheads="1"/>
                      </p:cNvPicPr>
                      <p:nvPr/>
                    </p:nvPicPr>
                    <p:blipFill>
                      <a:blip r:embed="rId5"/>
                      <a:srcRect/>
                      <a:stretch>
                        <a:fillRect/>
                      </a:stretch>
                    </p:blipFill>
                    <p:spPr bwMode="auto">
                      <a:xfrm>
                        <a:off x="5129213" y="217488"/>
                        <a:ext cx="3673475" cy="723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008263CC-B8EB-4F6F-A6E6-A2916FB30FF5}"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srcRect r="9600"/>
          <a:stretch>
            <a:fillRect/>
          </a:stretch>
        </p:blipFill>
        <p:spPr bwMode="auto">
          <a:xfrm>
            <a:off x="0" y="1097280"/>
            <a:ext cx="8610600" cy="4762500"/>
          </a:xfrm>
          <a:prstGeom prst="rect">
            <a:avLst/>
          </a:prstGeom>
          <a:noFill/>
          <a:ln w="9525">
            <a:noFill/>
            <a:miter lim="800000"/>
            <a:headEnd/>
            <a:tailEnd/>
          </a:ln>
          <a:effectLst/>
        </p:spPr>
      </p:pic>
      <p:sp>
        <p:nvSpPr>
          <p:cNvPr id="7" name="TextBox 6"/>
          <p:cNvSpPr txBox="1"/>
          <p:nvPr/>
        </p:nvSpPr>
        <p:spPr>
          <a:xfrm>
            <a:off x="0" y="0"/>
            <a:ext cx="17526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Regression Analysis</a:t>
            </a:r>
            <a:endParaRPr lang="en-US" dirty="0"/>
          </a:p>
        </p:txBody>
      </p:sp>
      <p:sp>
        <p:nvSpPr>
          <p:cNvPr id="8" name="TextBox 7"/>
          <p:cNvSpPr txBox="1"/>
          <p:nvPr/>
        </p:nvSpPr>
        <p:spPr>
          <a:xfrm>
            <a:off x="5410200" y="1600200"/>
            <a:ext cx="2743200" cy="369332"/>
          </a:xfrm>
          <a:prstGeom prst="rect">
            <a:avLst/>
          </a:prstGeom>
          <a:noFill/>
        </p:spPr>
        <p:txBody>
          <a:bodyPr wrap="square" rtlCol="0">
            <a:spAutoFit/>
          </a:bodyPr>
          <a:lstStyle/>
          <a:p>
            <a:r>
              <a:rPr lang="en-US" dirty="0" smtClean="0"/>
              <a:t>Simple Regression Lines</a:t>
            </a:r>
            <a:endParaRPr lang="en-US" dirty="0"/>
          </a:p>
        </p:txBody>
      </p:sp>
      <p:sp>
        <p:nvSpPr>
          <p:cNvPr id="5" name="TextBox 4"/>
          <p:cNvSpPr txBox="1"/>
          <p:nvPr/>
        </p:nvSpPr>
        <p:spPr>
          <a:xfrm>
            <a:off x="4191000" y="228600"/>
            <a:ext cx="4724400" cy="1169551"/>
          </a:xfrm>
          <a:prstGeom prst="rect">
            <a:avLst/>
          </a:prstGeom>
          <a:noFill/>
        </p:spPr>
        <p:txBody>
          <a:bodyPr wrap="square" rtlCol="0">
            <a:spAutoFit/>
          </a:bodyPr>
          <a:lstStyle/>
          <a:p>
            <a:r>
              <a:rPr lang="en-US" sz="1400" dirty="0" smtClean="0"/>
              <a:t>The significant interaction term indicates that the slopes of the simple regression lines vary. That is, the relation between Anxiety (X) and Exam Grades (Y) varies with the different levels of preparation. Similarly, the relation between Preparation (Z) and Exam Grades (Y) varies with the different levels of Anxiety.</a:t>
            </a:r>
          </a:p>
        </p:txBody>
      </p:sp>
      <p:sp>
        <p:nvSpPr>
          <p:cNvPr id="9" name="Slide Number Placeholder 8"/>
          <p:cNvSpPr>
            <a:spLocks noGrp="1"/>
          </p:cNvSpPr>
          <p:nvPr>
            <p:ph type="sldNum" sz="quarter" idx="12"/>
          </p:nvPr>
        </p:nvSpPr>
        <p:spPr/>
        <p:txBody>
          <a:bodyPr/>
          <a:lstStyle/>
          <a:p>
            <a:fld id="{008263CC-B8EB-4F6F-A6E6-A2916FB30FF5}"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p:cNvPicPr>
            <a:picLocks noChangeAspect="1" noChangeArrowheads="1"/>
          </p:cNvPicPr>
          <p:nvPr/>
        </p:nvPicPr>
        <p:blipFill>
          <a:blip r:embed="rId2"/>
          <a:srcRect r="8640"/>
          <a:stretch>
            <a:fillRect/>
          </a:stretch>
        </p:blipFill>
        <p:spPr bwMode="auto">
          <a:xfrm>
            <a:off x="0" y="1047750"/>
            <a:ext cx="8702040" cy="4762500"/>
          </a:xfrm>
          <a:prstGeom prst="rect">
            <a:avLst/>
          </a:prstGeom>
          <a:noFill/>
          <a:ln w="9525">
            <a:noFill/>
            <a:miter lim="800000"/>
            <a:headEnd/>
            <a:tailEnd/>
          </a:ln>
          <a:effectLst/>
        </p:spPr>
      </p:pic>
      <p:sp>
        <p:nvSpPr>
          <p:cNvPr id="6" name="TextBox 5"/>
          <p:cNvSpPr txBox="1"/>
          <p:nvPr/>
        </p:nvSpPr>
        <p:spPr>
          <a:xfrm>
            <a:off x="0" y="0"/>
            <a:ext cx="17526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Regression Analysis</a:t>
            </a:r>
            <a:endParaRPr lang="en-US" dirty="0"/>
          </a:p>
        </p:txBody>
      </p:sp>
      <p:sp>
        <p:nvSpPr>
          <p:cNvPr id="7" name="TextBox 6"/>
          <p:cNvSpPr txBox="1"/>
          <p:nvPr/>
        </p:nvSpPr>
        <p:spPr>
          <a:xfrm>
            <a:off x="5410200" y="1600200"/>
            <a:ext cx="2743200" cy="369332"/>
          </a:xfrm>
          <a:prstGeom prst="rect">
            <a:avLst/>
          </a:prstGeom>
          <a:noFill/>
        </p:spPr>
        <p:txBody>
          <a:bodyPr wrap="square" rtlCol="0">
            <a:spAutoFit/>
          </a:bodyPr>
          <a:lstStyle/>
          <a:p>
            <a:r>
              <a:rPr lang="en-US" dirty="0" smtClean="0"/>
              <a:t>Simple Regression Lines</a:t>
            </a:r>
            <a:endParaRPr lang="en-US" dirty="0"/>
          </a:p>
        </p:txBody>
      </p:sp>
      <p:sp>
        <p:nvSpPr>
          <p:cNvPr id="5" name="TextBox 4"/>
          <p:cNvSpPr txBox="1"/>
          <p:nvPr/>
        </p:nvSpPr>
        <p:spPr>
          <a:xfrm>
            <a:off x="4191000" y="228600"/>
            <a:ext cx="4724400" cy="1169551"/>
          </a:xfrm>
          <a:prstGeom prst="rect">
            <a:avLst/>
          </a:prstGeom>
          <a:noFill/>
        </p:spPr>
        <p:txBody>
          <a:bodyPr wrap="square" rtlCol="0">
            <a:spAutoFit/>
          </a:bodyPr>
          <a:lstStyle/>
          <a:p>
            <a:r>
              <a:rPr lang="en-US" sz="1400" dirty="0" smtClean="0"/>
              <a:t>The significant interaction term indicates that the slopes of the simple regression lines vary. That is, the relation between Anxiety (X) and Exam Grades (Y) varies with the different levels of preparation. Similarly, the relation between Preparation (Z) and Exam Grades (Y) varies with the different levels of Anxiety.</a:t>
            </a:r>
          </a:p>
        </p:txBody>
      </p:sp>
      <p:sp>
        <p:nvSpPr>
          <p:cNvPr id="8" name="Slide Number Placeholder 7"/>
          <p:cNvSpPr>
            <a:spLocks noGrp="1"/>
          </p:cNvSpPr>
          <p:nvPr>
            <p:ph type="sldNum" sz="quarter" idx="12"/>
          </p:nvPr>
        </p:nvSpPr>
        <p:spPr/>
        <p:txBody>
          <a:bodyPr/>
          <a:lstStyle/>
          <a:p>
            <a:fld id="{008263CC-B8EB-4F6F-A6E6-A2916FB30FF5}"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Rube Goldberg</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08263CC-B8EB-4F6F-A6E6-A2916FB30FF5}" type="slidenum">
              <a:rPr lang="en-US" smtClean="0"/>
              <a:pPr/>
              <a:t>16</a:t>
            </a:fld>
            <a:endParaRPr lang="en-US"/>
          </a:p>
        </p:txBody>
      </p:sp>
    </p:spTree>
    <p:extLst>
      <p:ext uri="{BB962C8B-B14F-4D97-AF65-F5344CB8AC3E}">
        <p14:creationId xmlns:p14="http://schemas.microsoft.com/office/powerpoint/2010/main" val="1448620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K Go - This Too Shall Pass - Rube Goldberg Machine - Official Video [720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782" y="914400"/>
            <a:ext cx="9075470" cy="5105400"/>
          </a:xfrm>
        </p:spPr>
      </p:pic>
      <p:sp>
        <p:nvSpPr>
          <p:cNvPr id="4" name="Slide Number Placeholder 3"/>
          <p:cNvSpPr>
            <a:spLocks noGrp="1"/>
          </p:cNvSpPr>
          <p:nvPr>
            <p:ph type="sldNum" sz="quarter" idx="12"/>
          </p:nvPr>
        </p:nvSpPr>
        <p:spPr/>
        <p:txBody>
          <a:bodyPr/>
          <a:lstStyle/>
          <a:p>
            <a:fld id="{008263CC-B8EB-4F6F-A6E6-A2916FB30FF5}" type="slidenum">
              <a:rPr lang="en-US" smtClean="0"/>
              <a:pPr/>
              <a:t>17</a:t>
            </a:fld>
            <a:endParaRPr lang="en-US"/>
          </a:p>
        </p:txBody>
      </p:sp>
    </p:spTree>
    <p:extLst>
      <p:ext uri="{BB962C8B-B14F-4D97-AF65-F5344CB8AC3E}">
        <p14:creationId xmlns:p14="http://schemas.microsoft.com/office/powerpoint/2010/main" val="949124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Mediation</a:t>
            </a:r>
            <a:endParaRPr lang="en-US" dirty="0"/>
          </a:p>
        </p:txBody>
      </p:sp>
      <p:sp>
        <p:nvSpPr>
          <p:cNvPr id="7" name="Rectangle 6"/>
          <p:cNvSpPr/>
          <p:nvPr/>
        </p:nvSpPr>
        <p:spPr>
          <a:xfrm>
            <a:off x="8382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3340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3048000" y="2819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5486400" y="4953000"/>
            <a:ext cx="1828800" cy="369332"/>
          </a:xfrm>
          <a:prstGeom prst="rect">
            <a:avLst/>
          </a:prstGeom>
          <a:noFill/>
        </p:spPr>
        <p:txBody>
          <a:bodyPr wrap="square" rtlCol="0">
            <a:spAutoFit/>
          </a:bodyPr>
          <a:lstStyle/>
          <a:p>
            <a:pPr algn="ctr"/>
            <a:r>
              <a:rPr lang="en-US" dirty="0" smtClean="0"/>
              <a:t>DV</a:t>
            </a:r>
            <a:endParaRPr lang="en-US" dirty="0"/>
          </a:p>
        </p:txBody>
      </p:sp>
      <p:sp>
        <p:nvSpPr>
          <p:cNvPr id="11" name="TextBox 10"/>
          <p:cNvSpPr txBox="1"/>
          <p:nvPr/>
        </p:nvSpPr>
        <p:spPr>
          <a:xfrm>
            <a:off x="914400" y="4876800"/>
            <a:ext cx="1828800" cy="369332"/>
          </a:xfrm>
          <a:prstGeom prst="rect">
            <a:avLst/>
          </a:prstGeom>
          <a:noFill/>
        </p:spPr>
        <p:txBody>
          <a:bodyPr wrap="square" rtlCol="0">
            <a:spAutoFit/>
          </a:bodyPr>
          <a:lstStyle/>
          <a:p>
            <a:pPr algn="ctr"/>
            <a:r>
              <a:rPr lang="en-US" dirty="0" smtClean="0"/>
              <a:t>IV</a:t>
            </a:r>
            <a:endParaRPr lang="en-US" dirty="0"/>
          </a:p>
        </p:txBody>
      </p:sp>
      <p:sp>
        <p:nvSpPr>
          <p:cNvPr id="12" name="TextBox 11"/>
          <p:cNvSpPr txBox="1"/>
          <p:nvPr/>
        </p:nvSpPr>
        <p:spPr>
          <a:xfrm>
            <a:off x="3124200" y="2983468"/>
            <a:ext cx="1828800" cy="369332"/>
          </a:xfrm>
          <a:prstGeom prst="rect">
            <a:avLst/>
          </a:prstGeom>
          <a:noFill/>
        </p:spPr>
        <p:txBody>
          <a:bodyPr wrap="square" rtlCol="0">
            <a:spAutoFit/>
          </a:bodyPr>
          <a:lstStyle/>
          <a:p>
            <a:pPr algn="ctr"/>
            <a:r>
              <a:rPr lang="en-US" dirty="0" smtClean="0"/>
              <a:t>Mediator</a:t>
            </a:r>
            <a:endParaRPr lang="en-US" dirty="0"/>
          </a:p>
        </p:txBody>
      </p:sp>
      <p:cxnSp>
        <p:nvCxnSpPr>
          <p:cNvPr id="13" name="Straight Arrow Connector 12"/>
          <p:cNvCxnSpPr/>
          <p:nvPr/>
        </p:nvCxnSpPr>
        <p:spPr>
          <a:xfrm rot="5400000" flipH="1" flipV="1">
            <a:off x="1828800" y="3429000"/>
            <a:ext cx="1219200" cy="1066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5105400" y="3352800"/>
            <a:ext cx="1295400" cy="1143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6200" y="6412468"/>
            <a:ext cx="3886200" cy="369332"/>
          </a:xfrm>
          <a:prstGeom prst="rect">
            <a:avLst/>
          </a:prstGeom>
          <a:noFill/>
        </p:spPr>
        <p:txBody>
          <a:bodyPr wrap="square" rtlCol="0">
            <a:spAutoFit/>
          </a:bodyPr>
          <a:lstStyle/>
          <a:p>
            <a:r>
              <a:rPr lang="en-US" dirty="0" smtClean="0"/>
              <a:t>See Howell description of mediation</a:t>
            </a:r>
            <a:endParaRPr lang="en-US" dirty="0"/>
          </a:p>
        </p:txBody>
      </p:sp>
      <p:cxnSp>
        <p:nvCxnSpPr>
          <p:cNvPr id="22" name="Straight Arrow Connector 21"/>
          <p:cNvCxnSpPr/>
          <p:nvPr/>
        </p:nvCxnSpPr>
        <p:spPr>
          <a:xfrm>
            <a:off x="2971800" y="5257800"/>
            <a:ext cx="2133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981200" y="3733800"/>
            <a:ext cx="304800" cy="369332"/>
          </a:xfrm>
          <a:prstGeom prst="rect">
            <a:avLst/>
          </a:prstGeom>
          <a:noFill/>
        </p:spPr>
        <p:txBody>
          <a:bodyPr wrap="square" rtlCol="0">
            <a:spAutoFit/>
          </a:bodyPr>
          <a:lstStyle/>
          <a:p>
            <a:r>
              <a:rPr lang="en-US" dirty="0" smtClean="0"/>
              <a:t>a</a:t>
            </a:r>
            <a:endParaRPr lang="en-US" dirty="0"/>
          </a:p>
        </p:txBody>
      </p:sp>
      <p:sp>
        <p:nvSpPr>
          <p:cNvPr id="25" name="TextBox 24"/>
          <p:cNvSpPr txBox="1"/>
          <p:nvPr/>
        </p:nvSpPr>
        <p:spPr>
          <a:xfrm>
            <a:off x="6019800" y="3733800"/>
            <a:ext cx="304800" cy="369332"/>
          </a:xfrm>
          <a:prstGeom prst="rect">
            <a:avLst/>
          </a:prstGeom>
          <a:noFill/>
        </p:spPr>
        <p:txBody>
          <a:bodyPr wrap="square" rtlCol="0">
            <a:spAutoFit/>
          </a:bodyPr>
          <a:lstStyle/>
          <a:p>
            <a:r>
              <a:rPr lang="en-US" dirty="0" smtClean="0"/>
              <a:t>b</a:t>
            </a:r>
            <a:endParaRPr lang="en-US" dirty="0"/>
          </a:p>
        </p:txBody>
      </p:sp>
      <p:sp>
        <p:nvSpPr>
          <p:cNvPr id="26" name="TextBox 25"/>
          <p:cNvSpPr txBox="1"/>
          <p:nvPr/>
        </p:nvSpPr>
        <p:spPr>
          <a:xfrm>
            <a:off x="3810000" y="5345668"/>
            <a:ext cx="304800" cy="369332"/>
          </a:xfrm>
          <a:prstGeom prst="rect">
            <a:avLst/>
          </a:prstGeom>
          <a:noFill/>
        </p:spPr>
        <p:txBody>
          <a:bodyPr wrap="square" rtlCol="0">
            <a:spAutoFit/>
          </a:bodyPr>
          <a:lstStyle/>
          <a:p>
            <a:r>
              <a:rPr lang="en-US" dirty="0" smtClean="0"/>
              <a:t>c</a:t>
            </a:r>
            <a:endParaRPr lang="en-US" dirty="0"/>
          </a:p>
        </p:txBody>
      </p:sp>
      <p:sp>
        <p:nvSpPr>
          <p:cNvPr id="17" name="Slide Number Placeholder 16"/>
          <p:cNvSpPr>
            <a:spLocks noGrp="1"/>
          </p:cNvSpPr>
          <p:nvPr>
            <p:ph type="sldNum" sz="quarter" idx="12"/>
          </p:nvPr>
        </p:nvSpPr>
        <p:spPr/>
        <p:txBody>
          <a:bodyPr/>
          <a:lstStyle/>
          <a:p>
            <a:fld id="{008263CC-B8EB-4F6F-A6E6-A2916FB30FF5}"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Mediation</a:t>
            </a:r>
            <a:endParaRPr lang="en-US" dirty="0"/>
          </a:p>
        </p:txBody>
      </p:sp>
      <p:sp>
        <p:nvSpPr>
          <p:cNvPr id="7" name="Rectangle 6"/>
          <p:cNvSpPr/>
          <p:nvPr/>
        </p:nvSpPr>
        <p:spPr>
          <a:xfrm>
            <a:off x="8382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3340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3048000" y="2819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5486400" y="4953000"/>
            <a:ext cx="1828800" cy="369332"/>
          </a:xfrm>
          <a:prstGeom prst="rect">
            <a:avLst/>
          </a:prstGeom>
          <a:noFill/>
        </p:spPr>
        <p:txBody>
          <a:bodyPr wrap="square" rtlCol="0">
            <a:spAutoFit/>
          </a:bodyPr>
          <a:lstStyle/>
          <a:p>
            <a:pPr algn="ctr"/>
            <a:r>
              <a:rPr lang="en-US" dirty="0" smtClean="0"/>
              <a:t>Exam Grade</a:t>
            </a:r>
            <a:endParaRPr lang="en-US" dirty="0"/>
          </a:p>
        </p:txBody>
      </p:sp>
      <p:sp>
        <p:nvSpPr>
          <p:cNvPr id="11" name="TextBox 10"/>
          <p:cNvSpPr txBox="1"/>
          <p:nvPr/>
        </p:nvSpPr>
        <p:spPr>
          <a:xfrm>
            <a:off x="914400" y="4876800"/>
            <a:ext cx="1828800" cy="646331"/>
          </a:xfrm>
          <a:prstGeom prst="rect">
            <a:avLst/>
          </a:prstGeom>
          <a:noFill/>
        </p:spPr>
        <p:txBody>
          <a:bodyPr wrap="square" rtlCol="0">
            <a:spAutoFit/>
          </a:bodyPr>
          <a:lstStyle/>
          <a:p>
            <a:pPr algn="ctr"/>
            <a:r>
              <a:rPr lang="en-US" dirty="0" smtClean="0"/>
              <a:t>Academic Motivation</a:t>
            </a:r>
            <a:endParaRPr lang="en-US" dirty="0"/>
          </a:p>
        </p:txBody>
      </p:sp>
      <p:sp>
        <p:nvSpPr>
          <p:cNvPr id="12" name="TextBox 11"/>
          <p:cNvSpPr txBox="1"/>
          <p:nvPr/>
        </p:nvSpPr>
        <p:spPr>
          <a:xfrm>
            <a:off x="3124200" y="2983468"/>
            <a:ext cx="1828800" cy="646331"/>
          </a:xfrm>
          <a:prstGeom prst="rect">
            <a:avLst/>
          </a:prstGeom>
          <a:noFill/>
        </p:spPr>
        <p:txBody>
          <a:bodyPr wrap="square" rtlCol="0">
            <a:spAutoFit/>
          </a:bodyPr>
          <a:lstStyle/>
          <a:p>
            <a:pPr algn="ctr"/>
            <a:r>
              <a:rPr lang="en-US" dirty="0" smtClean="0"/>
              <a:t>Time Spent Studying</a:t>
            </a:r>
            <a:endParaRPr lang="en-US" dirty="0"/>
          </a:p>
        </p:txBody>
      </p:sp>
      <p:cxnSp>
        <p:nvCxnSpPr>
          <p:cNvPr id="13" name="Straight Arrow Connector 12"/>
          <p:cNvCxnSpPr/>
          <p:nvPr/>
        </p:nvCxnSpPr>
        <p:spPr>
          <a:xfrm rot="5400000" flipH="1" flipV="1">
            <a:off x="1828800" y="3429000"/>
            <a:ext cx="1219200" cy="1066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5105400" y="3352800"/>
            <a:ext cx="1295400" cy="1143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971800" y="5257800"/>
            <a:ext cx="2133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81200" y="3733800"/>
            <a:ext cx="304800" cy="369332"/>
          </a:xfrm>
          <a:prstGeom prst="rect">
            <a:avLst/>
          </a:prstGeom>
          <a:noFill/>
        </p:spPr>
        <p:txBody>
          <a:bodyPr wrap="square" rtlCol="0">
            <a:spAutoFit/>
          </a:bodyPr>
          <a:lstStyle/>
          <a:p>
            <a:r>
              <a:rPr lang="en-US" dirty="0" smtClean="0"/>
              <a:t>a</a:t>
            </a:r>
            <a:endParaRPr lang="en-US" dirty="0"/>
          </a:p>
        </p:txBody>
      </p:sp>
      <p:sp>
        <p:nvSpPr>
          <p:cNvPr id="17" name="TextBox 16"/>
          <p:cNvSpPr txBox="1"/>
          <p:nvPr/>
        </p:nvSpPr>
        <p:spPr>
          <a:xfrm>
            <a:off x="6019800" y="3733800"/>
            <a:ext cx="304800"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3810000" y="5345668"/>
            <a:ext cx="304800" cy="369332"/>
          </a:xfrm>
          <a:prstGeom prst="rect">
            <a:avLst/>
          </a:prstGeom>
          <a:noFill/>
        </p:spPr>
        <p:txBody>
          <a:bodyPr wrap="square" rtlCol="0">
            <a:spAutoFit/>
          </a:bodyPr>
          <a:lstStyle/>
          <a:p>
            <a:r>
              <a:rPr lang="en-US" dirty="0" smtClean="0"/>
              <a:t>c</a:t>
            </a:r>
            <a:endParaRPr lang="en-US" dirty="0"/>
          </a:p>
        </p:txBody>
      </p:sp>
      <p:sp>
        <p:nvSpPr>
          <p:cNvPr id="19" name="Slide Number Placeholder 18"/>
          <p:cNvSpPr>
            <a:spLocks noGrp="1"/>
          </p:cNvSpPr>
          <p:nvPr>
            <p:ph type="sldNum" sz="quarter" idx="12"/>
          </p:nvPr>
        </p:nvSpPr>
        <p:spPr/>
        <p:txBody>
          <a:bodyPr/>
          <a:lstStyle/>
          <a:p>
            <a:fld id="{008263CC-B8EB-4F6F-A6E6-A2916FB30FF5}" type="slidenum">
              <a:rPr lang="en-US" smtClean="0"/>
              <a:pPr/>
              <a:t>19</a:t>
            </a:fld>
            <a:endParaRPr lang="en-US"/>
          </a:p>
        </p:txBody>
      </p:sp>
      <p:sp>
        <p:nvSpPr>
          <p:cNvPr id="20" name="TextBox 19"/>
          <p:cNvSpPr txBox="1"/>
          <p:nvPr/>
        </p:nvSpPr>
        <p:spPr>
          <a:xfrm>
            <a:off x="76200" y="6412468"/>
            <a:ext cx="3886200" cy="369332"/>
          </a:xfrm>
          <a:prstGeom prst="rect">
            <a:avLst/>
          </a:prstGeom>
          <a:noFill/>
        </p:spPr>
        <p:txBody>
          <a:bodyPr wrap="square" rtlCol="0">
            <a:spAutoFit/>
          </a:bodyPr>
          <a:lstStyle/>
          <a:p>
            <a:r>
              <a:rPr lang="en-US" dirty="0" smtClean="0"/>
              <a:t>See Howell description of mediation</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smtClean="0"/>
              <a:t>Quite often you will see moderation illustrated as below:</a:t>
            </a:r>
          </a:p>
          <a:p>
            <a:pPr>
              <a:buNone/>
            </a:pPr>
            <a:endParaRPr lang="en-US" dirty="0" smtClean="0"/>
          </a:p>
          <a:p>
            <a:pPr>
              <a:buNone/>
            </a:pPr>
            <a:endParaRPr lang="en-US" dirty="0" smtClean="0"/>
          </a:p>
          <a:p>
            <a:pPr>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t>Interaction vs. Moderation</a:t>
            </a:r>
            <a:endParaRPr lang="en-US" dirty="0"/>
          </a:p>
        </p:txBody>
      </p:sp>
      <p:sp>
        <p:nvSpPr>
          <p:cNvPr id="7" name="Rectangle 6"/>
          <p:cNvSpPr/>
          <p:nvPr/>
        </p:nvSpPr>
        <p:spPr>
          <a:xfrm>
            <a:off x="8382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3340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3048000" y="2819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5410200" y="4800600"/>
            <a:ext cx="1828800" cy="369332"/>
          </a:xfrm>
          <a:prstGeom prst="rect">
            <a:avLst/>
          </a:prstGeom>
          <a:noFill/>
        </p:spPr>
        <p:txBody>
          <a:bodyPr wrap="square" rtlCol="0">
            <a:spAutoFit/>
          </a:bodyPr>
          <a:lstStyle/>
          <a:p>
            <a:pPr algn="ctr"/>
            <a:r>
              <a:rPr lang="en-US" dirty="0" smtClean="0"/>
              <a:t>Exam Grade</a:t>
            </a:r>
            <a:endParaRPr lang="en-US" dirty="0"/>
          </a:p>
        </p:txBody>
      </p:sp>
      <p:sp>
        <p:nvSpPr>
          <p:cNvPr id="11" name="TextBox 10"/>
          <p:cNvSpPr txBox="1"/>
          <p:nvPr/>
        </p:nvSpPr>
        <p:spPr>
          <a:xfrm>
            <a:off x="3048000" y="3048000"/>
            <a:ext cx="1828800" cy="369332"/>
          </a:xfrm>
          <a:prstGeom prst="rect">
            <a:avLst/>
          </a:prstGeom>
          <a:noFill/>
        </p:spPr>
        <p:txBody>
          <a:bodyPr wrap="square" rtlCol="0">
            <a:spAutoFit/>
          </a:bodyPr>
          <a:lstStyle/>
          <a:p>
            <a:pPr algn="ctr"/>
            <a:r>
              <a:rPr lang="en-US" dirty="0" smtClean="0"/>
              <a:t>Anxiety</a:t>
            </a:r>
            <a:endParaRPr lang="en-US" dirty="0"/>
          </a:p>
        </p:txBody>
      </p:sp>
      <p:sp>
        <p:nvSpPr>
          <p:cNvPr id="12" name="TextBox 11"/>
          <p:cNvSpPr txBox="1"/>
          <p:nvPr/>
        </p:nvSpPr>
        <p:spPr>
          <a:xfrm>
            <a:off x="838200" y="4953000"/>
            <a:ext cx="1981200" cy="461665"/>
          </a:xfrm>
          <a:prstGeom prst="rect">
            <a:avLst/>
          </a:prstGeom>
          <a:noFill/>
        </p:spPr>
        <p:txBody>
          <a:bodyPr wrap="square" rtlCol="0">
            <a:spAutoFit/>
          </a:bodyPr>
          <a:lstStyle/>
          <a:p>
            <a:pPr algn="ctr"/>
            <a:r>
              <a:rPr lang="en-US" dirty="0" smtClean="0"/>
              <a:t>Preparation</a:t>
            </a:r>
            <a:endParaRPr lang="en-US" dirty="0"/>
          </a:p>
        </p:txBody>
      </p:sp>
      <p:cxnSp>
        <p:nvCxnSpPr>
          <p:cNvPr id="13" name="Straight Arrow Connector 12"/>
          <p:cNvCxnSpPr/>
          <p:nvPr/>
        </p:nvCxnSpPr>
        <p:spPr>
          <a:xfrm>
            <a:off x="2971800" y="5105400"/>
            <a:ext cx="2209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3390106" y="4456906"/>
            <a:ext cx="12954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12"/>
          </p:nvPr>
        </p:nvSpPr>
        <p:spPr/>
        <p:txBody>
          <a:bodyPr/>
          <a:lstStyle/>
          <a:p>
            <a:fld id="{008263CC-B8EB-4F6F-A6E6-A2916FB30FF5}" type="slidenum">
              <a:rPr lang="en-US" smtClean="0"/>
              <a:pPr/>
              <a:t>2</a:t>
            </a:fld>
            <a:endParaRPr lang="en-US"/>
          </a:p>
        </p:txBody>
      </p:sp>
    </p:spTree>
    <p:extLst>
      <p:ext uri="{BB962C8B-B14F-4D97-AF65-F5344CB8AC3E}">
        <p14:creationId xmlns:p14="http://schemas.microsoft.com/office/powerpoint/2010/main" val="13942424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fontScale="90000"/>
          </a:bodyPr>
          <a:lstStyle/>
          <a:p>
            <a:r>
              <a:rPr lang="en-US" dirty="0" smtClean="0"/>
              <a:t>Full Mediation</a:t>
            </a:r>
            <a:br>
              <a:rPr lang="en-US" dirty="0" smtClean="0"/>
            </a:br>
            <a:r>
              <a:rPr lang="en-US" dirty="0" smtClean="0"/>
              <a:t>(IV only has an indirect effect on DV)</a:t>
            </a:r>
            <a:endParaRPr lang="en-US" dirty="0"/>
          </a:p>
        </p:txBody>
      </p:sp>
      <p:sp>
        <p:nvSpPr>
          <p:cNvPr id="7" name="Rectangle 6"/>
          <p:cNvSpPr/>
          <p:nvPr/>
        </p:nvSpPr>
        <p:spPr>
          <a:xfrm>
            <a:off x="8382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3340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3048000" y="2819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5486400" y="4953000"/>
            <a:ext cx="1828800" cy="369332"/>
          </a:xfrm>
          <a:prstGeom prst="rect">
            <a:avLst/>
          </a:prstGeom>
          <a:noFill/>
        </p:spPr>
        <p:txBody>
          <a:bodyPr wrap="square" rtlCol="0">
            <a:spAutoFit/>
          </a:bodyPr>
          <a:lstStyle/>
          <a:p>
            <a:pPr algn="ctr"/>
            <a:r>
              <a:rPr lang="en-US" dirty="0" smtClean="0"/>
              <a:t>Exam Grade</a:t>
            </a:r>
            <a:endParaRPr lang="en-US" dirty="0"/>
          </a:p>
        </p:txBody>
      </p:sp>
      <p:sp>
        <p:nvSpPr>
          <p:cNvPr id="11" name="TextBox 10"/>
          <p:cNvSpPr txBox="1"/>
          <p:nvPr/>
        </p:nvSpPr>
        <p:spPr>
          <a:xfrm>
            <a:off x="914400" y="4876800"/>
            <a:ext cx="1828800" cy="646331"/>
          </a:xfrm>
          <a:prstGeom prst="rect">
            <a:avLst/>
          </a:prstGeom>
          <a:noFill/>
        </p:spPr>
        <p:txBody>
          <a:bodyPr wrap="square" rtlCol="0">
            <a:spAutoFit/>
          </a:bodyPr>
          <a:lstStyle/>
          <a:p>
            <a:pPr algn="ctr"/>
            <a:r>
              <a:rPr lang="en-US" dirty="0" smtClean="0"/>
              <a:t>Academic Motivation</a:t>
            </a:r>
            <a:endParaRPr lang="en-US" dirty="0"/>
          </a:p>
        </p:txBody>
      </p:sp>
      <p:sp>
        <p:nvSpPr>
          <p:cNvPr id="12" name="TextBox 11"/>
          <p:cNvSpPr txBox="1"/>
          <p:nvPr/>
        </p:nvSpPr>
        <p:spPr>
          <a:xfrm>
            <a:off x="3124200" y="2983468"/>
            <a:ext cx="1828800" cy="646331"/>
          </a:xfrm>
          <a:prstGeom prst="rect">
            <a:avLst/>
          </a:prstGeom>
          <a:noFill/>
        </p:spPr>
        <p:txBody>
          <a:bodyPr wrap="square" rtlCol="0">
            <a:spAutoFit/>
          </a:bodyPr>
          <a:lstStyle/>
          <a:p>
            <a:pPr algn="ctr"/>
            <a:r>
              <a:rPr lang="en-US" dirty="0" smtClean="0"/>
              <a:t>Time Spent Studying</a:t>
            </a:r>
            <a:endParaRPr lang="en-US" dirty="0"/>
          </a:p>
        </p:txBody>
      </p:sp>
      <p:cxnSp>
        <p:nvCxnSpPr>
          <p:cNvPr id="13" name="Straight Arrow Connector 12"/>
          <p:cNvCxnSpPr/>
          <p:nvPr/>
        </p:nvCxnSpPr>
        <p:spPr>
          <a:xfrm rot="5400000" flipH="1" flipV="1">
            <a:off x="1828800" y="3429000"/>
            <a:ext cx="1219200" cy="1066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5105400" y="3352800"/>
            <a:ext cx="1295400" cy="1143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6200" y="6412468"/>
            <a:ext cx="2590800" cy="369332"/>
          </a:xfrm>
          <a:prstGeom prst="rect">
            <a:avLst/>
          </a:prstGeom>
          <a:noFill/>
        </p:spPr>
        <p:txBody>
          <a:bodyPr wrap="square" rtlCol="0">
            <a:spAutoFit/>
          </a:bodyPr>
          <a:lstStyle/>
          <a:p>
            <a:r>
              <a:rPr lang="en-US" dirty="0" smtClean="0"/>
              <a:t>See Howell p. 527</a:t>
            </a:r>
            <a:endParaRPr lang="en-US" dirty="0"/>
          </a:p>
        </p:txBody>
      </p:sp>
      <p:sp>
        <p:nvSpPr>
          <p:cNvPr id="15" name="TextBox 14"/>
          <p:cNvSpPr txBox="1"/>
          <p:nvPr/>
        </p:nvSpPr>
        <p:spPr>
          <a:xfrm>
            <a:off x="1981200" y="3733800"/>
            <a:ext cx="304800" cy="369332"/>
          </a:xfrm>
          <a:prstGeom prst="rect">
            <a:avLst/>
          </a:prstGeom>
          <a:noFill/>
        </p:spPr>
        <p:txBody>
          <a:bodyPr wrap="square" rtlCol="0">
            <a:spAutoFit/>
          </a:bodyPr>
          <a:lstStyle/>
          <a:p>
            <a:r>
              <a:rPr lang="en-US" dirty="0" smtClean="0"/>
              <a:t>a</a:t>
            </a:r>
            <a:endParaRPr lang="en-US" dirty="0"/>
          </a:p>
        </p:txBody>
      </p:sp>
      <p:sp>
        <p:nvSpPr>
          <p:cNvPr id="17" name="TextBox 16"/>
          <p:cNvSpPr txBox="1"/>
          <p:nvPr/>
        </p:nvSpPr>
        <p:spPr>
          <a:xfrm>
            <a:off x="6019800" y="3733800"/>
            <a:ext cx="304800" cy="369332"/>
          </a:xfrm>
          <a:prstGeom prst="rect">
            <a:avLst/>
          </a:prstGeom>
          <a:noFill/>
        </p:spPr>
        <p:txBody>
          <a:bodyPr wrap="square" rtlCol="0">
            <a:spAutoFit/>
          </a:bodyPr>
          <a:lstStyle/>
          <a:p>
            <a:r>
              <a:rPr lang="en-US" dirty="0" smtClean="0"/>
              <a:t>b</a:t>
            </a:r>
            <a:endParaRPr lang="en-US" dirty="0"/>
          </a:p>
        </p:txBody>
      </p:sp>
      <p:sp>
        <p:nvSpPr>
          <p:cNvPr id="14" name="Slide Number Placeholder 13"/>
          <p:cNvSpPr>
            <a:spLocks noGrp="1"/>
          </p:cNvSpPr>
          <p:nvPr>
            <p:ph type="sldNum" sz="quarter" idx="12"/>
          </p:nvPr>
        </p:nvSpPr>
        <p:spPr/>
        <p:txBody>
          <a:bodyPr/>
          <a:lstStyle/>
          <a:p>
            <a:fld id="{008263CC-B8EB-4F6F-A6E6-A2916FB30FF5}"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274638"/>
            <a:ext cx="8534400" cy="1143000"/>
          </a:xfrm>
        </p:spPr>
        <p:txBody>
          <a:bodyPr>
            <a:normAutofit fontScale="90000"/>
          </a:bodyPr>
          <a:lstStyle/>
          <a:p>
            <a:r>
              <a:rPr lang="en-US" dirty="0" smtClean="0"/>
              <a:t>Partial Mediation</a:t>
            </a:r>
            <a:br>
              <a:rPr lang="en-US" dirty="0" smtClean="0"/>
            </a:br>
            <a:r>
              <a:rPr lang="en-US" dirty="0" smtClean="0"/>
              <a:t>(IV has direct and indirect effect on DV)</a:t>
            </a:r>
            <a:endParaRPr lang="en-US" dirty="0"/>
          </a:p>
        </p:txBody>
      </p:sp>
      <p:sp>
        <p:nvSpPr>
          <p:cNvPr id="7" name="Rectangle 6"/>
          <p:cNvSpPr/>
          <p:nvPr/>
        </p:nvSpPr>
        <p:spPr>
          <a:xfrm>
            <a:off x="8382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334000" y="4724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3048000" y="2819400"/>
            <a:ext cx="2057400" cy="914400"/>
          </a:xfrm>
          <a:prstGeom prst="rect">
            <a:avLst/>
          </a:prstGeom>
          <a:noFill/>
          <a:ln>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5486400" y="4953000"/>
            <a:ext cx="1828800" cy="369332"/>
          </a:xfrm>
          <a:prstGeom prst="rect">
            <a:avLst/>
          </a:prstGeom>
          <a:noFill/>
        </p:spPr>
        <p:txBody>
          <a:bodyPr wrap="square" rtlCol="0">
            <a:spAutoFit/>
          </a:bodyPr>
          <a:lstStyle/>
          <a:p>
            <a:pPr algn="ctr"/>
            <a:r>
              <a:rPr lang="en-US" dirty="0" smtClean="0"/>
              <a:t>Exam Grade</a:t>
            </a:r>
            <a:endParaRPr lang="en-US" dirty="0"/>
          </a:p>
        </p:txBody>
      </p:sp>
      <p:sp>
        <p:nvSpPr>
          <p:cNvPr id="11" name="TextBox 10"/>
          <p:cNvSpPr txBox="1"/>
          <p:nvPr/>
        </p:nvSpPr>
        <p:spPr>
          <a:xfrm>
            <a:off x="914400" y="4876800"/>
            <a:ext cx="1828800" cy="646331"/>
          </a:xfrm>
          <a:prstGeom prst="rect">
            <a:avLst/>
          </a:prstGeom>
          <a:noFill/>
        </p:spPr>
        <p:txBody>
          <a:bodyPr wrap="square" rtlCol="0">
            <a:spAutoFit/>
          </a:bodyPr>
          <a:lstStyle/>
          <a:p>
            <a:pPr algn="ctr"/>
            <a:r>
              <a:rPr lang="en-US" dirty="0" smtClean="0"/>
              <a:t>Academic Motivation</a:t>
            </a:r>
            <a:endParaRPr lang="en-US" dirty="0"/>
          </a:p>
        </p:txBody>
      </p:sp>
      <p:sp>
        <p:nvSpPr>
          <p:cNvPr id="12" name="TextBox 11"/>
          <p:cNvSpPr txBox="1"/>
          <p:nvPr/>
        </p:nvSpPr>
        <p:spPr>
          <a:xfrm>
            <a:off x="3124200" y="2983468"/>
            <a:ext cx="1828800" cy="646331"/>
          </a:xfrm>
          <a:prstGeom prst="rect">
            <a:avLst/>
          </a:prstGeom>
          <a:noFill/>
        </p:spPr>
        <p:txBody>
          <a:bodyPr wrap="square" rtlCol="0">
            <a:spAutoFit/>
          </a:bodyPr>
          <a:lstStyle/>
          <a:p>
            <a:pPr algn="ctr"/>
            <a:r>
              <a:rPr lang="en-US" dirty="0" smtClean="0"/>
              <a:t>Time Spent Studying</a:t>
            </a:r>
            <a:endParaRPr lang="en-US" dirty="0"/>
          </a:p>
        </p:txBody>
      </p:sp>
      <p:cxnSp>
        <p:nvCxnSpPr>
          <p:cNvPr id="13" name="Straight Arrow Connector 12"/>
          <p:cNvCxnSpPr/>
          <p:nvPr/>
        </p:nvCxnSpPr>
        <p:spPr>
          <a:xfrm rot="5400000" flipH="1" flipV="1">
            <a:off x="1828800" y="3429000"/>
            <a:ext cx="1219200" cy="1066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5105400" y="3352800"/>
            <a:ext cx="1295400" cy="1143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6200" y="6412468"/>
            <a:ext cx="2590800" cy="369332"/>
          </a:xfrm>
          <a:prstGeom prst="rect">
            <a:avLst/>
          </a:prstGeom>
          <a:noFill/>
        </p:spPr>
        <p:txBody>
          <a:bodyPr wrap="square" rtlCol="0">
            <a:spAutoFit/>
          </a:bodyPr>
          <a:lstStyle/>
          <a:p>
            <a:r>
              <a:rPr lang="en-US" dirty="0" smtClean="0"/>
              <a:t>See Howell p. 527</a:t>
            </a:r>
            <a:endParaRPr lang="en-US" dirty="0"/>
          </a:p>
        </p:txBody>
      </p:sp>
      <p:cxnSp>
        <p:nvCxnSpPr>
          <p:cNvPr id="14" name="Straight Arrow Connector 13"/>
          <p:cNvCxnSpPr/>
          <p:nvPr/>
        </p:nvCxnSpPr>
        <p:spPr>
          <a:xfrm>
            <a:off x="2971800" y="5257800"/>
            <a:ext cx="2133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81200" y="3733800"/>
            <a:ext cx="304800" cy="369332"/>
          </a:xfrm>
          <a:prstGeom prst="rect">
            <a:avLst/>
          </a:prstGeom>
          <a:noFill/>
        </p:spPr>
        <p:txBody>
          <a:bodyPr wrap="square" rtlCol="0">
            <a:spAutoFit/>
          </a:bodyPr>
          <a:lstStyle/>
          <a:p>
            <a:r>
              <a:rPr lang="en-US" dirty="0" smtClean="0"/>
              <a:t>a</a:t>
            </a:r>
            <a:endParaRPr lang="en-US" dirty="0"/>
          </a:p>
        </p:txBody>
      </p:sp>
      <p:sp>
        <p:nvSpPr>
          <p:cNvPr id="17" name="TextBox 16"/>
          <p:cNvSpPr txBox="1"/>
          <p:nvPr/>
        </p:nvSpPr>
        <p:spPr>
          <a:xfrm>
            <a:off x="6019800" y="3733800"/>
            <a:ext cx="304800"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3810000" y="5345668"/>
            <a:ext cx="304800" cy="369332"/>
          </a:xfrm>
          <a:prstGeom prst="rect">
            <a:avLst/>
          </a:prstGeom>
          <a:noFill/>
        </p:spPr>
        <p:txBody>
          <a:bodyPr wrap="square" rtlCol="0">
            <a:spAutoFit/>
          </a:bodyPr>
          <a:lstStyle/>
          <a:p>
            <a:r>
              <a:rPr lang="en-US" dirty="0" smtClean="0"/>
              <a:t>c</a:t>
            </a:r>
            <a:endParaRPr lang="en-US" dirty="0"/>
          </a:p>
        </p:txBody>
      </p:sp>
      <p:sp>
        <p:nvSpPr>
          <p:cNvPr id="19" name="Content Placeholder 18"/>
          <p:cNvSpPr>
            <a:spLocks noGrp="1"/>
          </p:cNvSpPr>
          <p:nvPr>
            <p:ph idx="1"/>
          </p:nvPr>
        </p:nvSpPr>
        <p:spPr/>
        <p:txBody>
          <a:bodyPr/>
          <a:lstStyle/>
          <a:p>
            <a:endParaRPr lang="en-US" dirty="0"/>
          </a:p>
        </p:txBody>
      </p:sp>
      <p:sp>
        <p:nvSpPr>
          <p:cNvPr id="20" name="Slide Number Placeholder 19"/>
          <p:cNvSpPr>
            <a:spLocks noGrp="1"/>
          </p:cNvSpPr>
          <p:nvPr>
            <p:ph type="sldNum" sz="quarter" idx="12"/>
          </p:nvPr>
        </p:nvSpPr>
        <p:spPr/>
        <p:txBody>
          <a:bodyPr/>
          <a:lstStyle/>
          <a:p>
            <a:fld id="{008263CC-B8EB-4F6F-A6E6-A2916FB30FF5}" type="slidenum">
              <a:rPr lang="en-US" smtClean="0"/>
              <a:pPr/>
              <a:t>21</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28600"/>
            <a:ext cx="6629400" cy="6629400"/>
          </a:xfrm>
          <a:prstGeom prst="rect">
            <a:avLst/>
          </a:prstGeom>
        </p:spPr>
      </p:pic>
    </p:spTree>
    <p:extLst>
      <p:ext uri="{BB962C8B-B14F-4D97-AF65-F5344CB8AC3E}">
        <p14:creationId xmlns:p14="http://schemas.microsoft.com/office/powerpoint/2010/main" val="1679193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609600"/>
            <a:ext cx="7467600" cy="7467600"/>
          </a:xfrm>
          <a:prstGeom prst="rect">
            <a:avLst/>
          </a:prstGeom>
        </p:spPr>
      </p:pic>
    </p:spTree>
    <p:extLst>
      <p:ext uri="{BB962C8B-B14F-4D97-AF65-F5344CB8AC3E}">
        <p14:creationId xmlns:p14="http://schemas.microsoft.com/office/powerpoint/2010/main" val="982329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7526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Regression Analysis</a:t>
            </a:r>
            <a:endParaRPr lang="en-US" dirty="0"/>
          </a:p>
        </p:txBody>
      </p:sp>
      <p:pic>
        <p:nvPicPr>
          <p:cNvPr id="46081" name="Picture 1"/>
          <p:cNvPicPr>
            <a:picLocks noChangeAspect="1" noChangeArrowheads="1"/>
          </p:cNvPicPr>
          <p:nvPr/>
        </p:nvPicPr>
        <p:blipFill>
          <a:blip r:embed="rId3"/>
          <a:srcRect l="7500" t="26087" r="46500" b="21913"/>
          <a:stretch>
            <a:fillRect/>
          </a:stretch>
        </p:blipFill>
        <p:spPr bwMode="auto">
          <a:xfrm>
            <a:off x="1447800" y="1032530"/>
            <a:ext cx="6400800" cy="5200489"/>
          </a:xfrm>
          <a:prstGeom prst="rect">
            <a:avLst/>
          </a:prstGeom>
          <a:noFill/>
          <a:ln w="9525">
            <a:noFill/>
            <a:miter lim="800000"/>
            <a:headEnd/>
            <a:tailEnd/>
          </a:ln>
          <a:effectLst/>
        </p:spPr>
      </p:pic>
      <p:graphicFrame>
        <p:nvGraphicFramePr>
          <p:cNvPr id="57345" name="Object 1"/>
          <p:cNvGraphicFramePr>
            <a:graphicFrameLocks noChangeAspect="1"/>
          </p:cNvGraphicFramePr>
          <p:nvPr>
            <p:extLst/>
          </p:nvPr>
        </p:nvGraphicFramePr>
        <p:xfrm>
          <a:off x="5129213" y="217488"/>
          <a:ext cx="3673475" cy="723900"/>
        </p:xfrm>
        <a:graphic>
          <a:graphicData uri="http://schemas.openxmlformats.org/presentationml/2006/ole">
            <mc:AlternateContent xmlns:mc="http://schemas.openxmlformats.org/markup-compatibility/2006">
              <mc:Choice xmlns:v="urn:schemas-microsoft-com:vml" Requires="v">
                <p:oleObj spid="_x0000_s1030" name="Equation" r:id="rId4" imgW="1930400" imgH="381000" progId="Equation.DSMT4">
                  <p:embed/>
                </p:oleObj>
              </mc:Choice>
              <mc:Fallback>
                <p:oleObj name="Equation" r:id="rId4" imgW="1930400" imgH="381000" progId="Equation.DSMT4">
                  <p:embed/>
                  <p:pic>
                    <p:nvPicPr>
                      <p:cNvPr id="0" name=""/>
                      <p:cNvPicPr>
                        <a:picLocks noChangeAspect="1" noChangeArrowheads="1"/>
                      </p:cNvPicPr>
                      <p:nvPr/>
                    </p:nvPicPr>
                    <p:blipFill>
                      <a:blip r:embed="rId5"/>
                      <a:srcRect/>
                      <a:stretch>
                        <a:fillRect/>
                      </a:stretch>
                    </p:blipFill>
                    <p:spPr bwMode="auto">
                      <a:xfrm>
                        <a:off x="5129213" y="217488"/>
                        <a:ext cx="3673475" cy="723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008263CC-B8EB-4F6F-A6E6-A2916FB30FF5}" type="slidenum">
              <a:rPr lang="en-US" smtClean="0"/>
              <a:pPr/>
              <a:t>5</a:t>
            </a:fld>
            <a:endParaRPr lang="en-US"/>
          </a:p>
        </p:txBody>
      </p:sp>
    </p:spTree>
    <p:extLst>
      <p:ext uri="{BB962C8B-B14F-4D97-AF65-F5344CB8AC3E}">
        <p14:creationId xmlns:p14="http://schemas.microsoft.com/office/powerpoint/2010/main" val="979031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a:bodyPr>
          <a:lstStyle/>
          <a:p>
            <a:r>
              <a:rPr lang="en-US" sz="2400" dirty="0" smtClean="0"/>
              <a:t>Median Split Quotes</a:t>
            </a:r>
            <a:endParaRPr lang="en-US" sz="2400" dirty="0"/>
          </a:p>
        </p:txBody>
      </p:sp>
      <p:sp>
        <p:nvSpPr>
          <p:cNvPr id="3" name="Content Placeholder 2"/>
          <p:cNvSpPr>
            <a:spLocks noGrp="1"/>
          </p:cNvSpPr>
          <p:nvPr>
            <p:ph idx="1"/>
          </p:nvPr>
        </p:nvSpPr>
        <p:spPr>
          <a:xfrm>
            <a:off x="457200" y="609600"/>
            <a:ext cx="8229600" cy="6019800"/>
          </a:xfrm>
        </p:spPr>
        <p:txBody>
          <a:bodyPr>
            <a:normAutofit fontScale="85000" lnSpcReduction="10000"/>
          </a:bodyPr>
          <a:lstStyle/>
          <a:p>
            <a:pPr marL="514350" indent="-514350">
              <a:lnSpc>
                <a:spcPct val="120000"/>
              </a:lnSpc>
              <a:spcBef>
                <a:spcPts val="0"/>
              </a:spcBef>
              <a:spcAft>
                <a:spcPts val="1200"/>
              </a:spcAft>
              <a:buNone/>
            </a:pPr>
            <a:r>
              <a:rPr lang="en-US" sz="1400" b="1" dirty="0" smtClean="0"/>
              <a:t>Applied Multiple Regression/Correlation Analysis for the Behavioral Sciences Cohen et al., 2003 (p. 256)</a:t>
            </a:r>
          </a:p>
          <a:p>
            <a:pPr marL="514350" indent="-514350">
              <a:lnSpc>
                <a:spcPct val="120000"/>
              </a:lnSpc>
              <a:spcBef>
                <a:spcPts val="0"/>
              </a:spcBef>
              <a:spcAft>
                <a:spcPts val="1200"/>
              </a:spcAft>
              <a:buNone/>
            </a:pPr>
            <a:r>
              <a:rPr lang="en-US" sz="1400" dirty="0" smtClean="0"/>
              <a:t>	“This dichotomization strategy is ill-advised, and we strongly recommend against it  …  Carrying out median splits on two continuous variables X and Z can produce spurious main effects when the dichotomized data are analyzed, although the effects do not in fact exist in the population.”</a:t>
            </a:r>
          </a:p>
          <a:p>
            <a:pPr marL="514350" indent="-514350">
              <a:lnSpc>
                <a:spcPct val="120000"/>
              </a:lnSpc>
              <a:spcBef>
                <a:spcPts val="0"/>
              </a:spcBef>
              <a:spcAft>
                <a:spcPts val="1200"/>
              </a:spcAft>
              <a:buNone/>
            </a:pPr>
            <a:endParaRPr lang="en-US" sz="1400" dirty="0" smtClean="0"/>
          </a:p>
          <a:p>
            <a:pPr marL="514350" indent="-514350">
              <a:lnSpc>
                <a:spcPct val="120000"/>
              </a:lnSpc>
              <a:spcBef>
                <a:spcPts val="0"/>
              </a:spcBef>
              <a:spcAft>
                <a:spcPts val="1200"/>
              </a:spcAft>
              <a:buNone/>
            </a:pPr>
            <a:r>
              <a:rPr lang="en-US" sz="1400" b="1" dirty="0" smtClean="0"/>
              <a:t>Multiple Regression, Aiken &amp; West (1991) (p.4)</a:t>
            </a:r>
          </a:p>
          <a:p>
            <a:pPr marL="514350" indent="-514350">
              <a:lnSpc>
                <a:spcPct val="120000"/>
              </a:lnSpc>
              <a:spcBef>
                <a:spcPts val="0"/>
              </a:spcBef>
              <a:spcAft>
                <a:spcPts val="1200"/>
              </a:spcAft>
              <a:buNone/>
            </a:pPr>
            <a:r>
              <a:rPr lang="en-US" sz="1400" dirty="0" smtClean="0"/>
              <a:t>	“This practice does allow data to be subject to the familiar procedures of a 2x2 factorial ANOVA. Unfortunately, this practice is also associated with substantial costs. Median splits of continuous variables throw away information, reducing the power of the statistical test: They make it much more difficult to detect significant effect when in fact they do exist”</a:t>
            </a:r>
          </a:p>
          <a:p>
            <a:pPr marL="514350" indent="-514350">
              <a:lnSpc>
                <a:spcPct val="120000"/>
              </a:lnSpc>
              <a:spcBef>
                <a:spcPts val="0"/>
              </a:spcBef>
              <a:spcAft>
                <a:spcPts val="1200"/>
              </a:spcAft>
              <a:buNone/>
            </a:pPr>
            <a:endParaRPr lang="en-US" sz="1400" dirty="0" smtClean="0"/>
          </a:p>
          <a:p>
            <a:pPr marL="514350" indent="-514350">
              <a:lnSpc>
                <a:spcPct val="120000"/>
              </a:lnSpc>
              <a:spcBef>
                <a:spcPts val="0"/>
              </a:spcBef>
              <a:spcAft>
                <a:spcPts val="1200"/>
              </a:spcAft>
              <a:buNone/>
            </a:pPr>
            <a:r>
              <a:rPr lang="en-US" sz="1400" b="1" dirty="0" smtClean="0"/>
              <a:t>Multiple Regression in Behavioral Research (3</a:t>
            </a:r>
            <a:r>
              <a:rPr lang="en-US" sz="1400" b="1" baseline="30000" dirty="0" smtClean="0"/>
              <a:t>rd</a:t>
            </a:r>
            <a:r>
              <a:rPr lang="en-US" sz="1400" b="1" dirty="0" smtClean="0"/>
              <a:t> Edition), </a:t>
            </a:r>
            <a:r>
              <a:rPr lang="en-US" sz="1400" b="1" dirty="0" err="1" smtClean="0"/>
              <a:t>Pedhazur</a:t>
            </a:r>
            <a:r>
              <a:rPr lang="en-US" sz="1400" b="1" dirty="0" smtClean="0"/>
              <a:t> (1997), p.577</a:t>
            </a:r>
          </a:p>
          <a:p>
            <a:pPr marL="514350" indent="-514350">
              <a:lnSpc>
                <a:spcPct val="120000"/>
              </a:lnSpc>
              <a:spcBef>
                <a:spcPts val="0"/>
              </a:spcBef>
              <a:spcAft>
                <a:spcPts val="1200"/>
              </a:spcAft>
              <a:buNone/>
            </a:pPr>
            <a:r>
              <a:rPr lang="en-US" sz="1400" dirty="0" smtClean="0"/>
              <a:t>	“It is this loss of information about differences among subjects, or reduction of the variability of the continuous variable, that leads to a reduction in the sensitivity of the analysis, not to mention the meaningfulness of the results.”</a:t>
            </a:r>
          </a:p>
          <a:p>
            <a:pPr marL="514350" indent="-514350">
              <a:lnSpc>
                <a:spcPct val="120000"/>
              </a:lnSpc>
              <a:spcBef>
                <a:spcPts val="0"/>
              </a:spcBef>
              <a:spcAft>
                <a:spcPts val="1200"/>
              </a:spcAft>
              <a:buNone/>
            </a:pPr>
            <a:endParaRPr lang="en-US" sz="1400" dirty="0" smtClean="0"/>
          </a:p>
          <a:p>
            <a:pPr marL="514350" indent="-514350">
              <a:lnSpc>
                <a:spcPct val="120000"/>
              </a:lnSpc>
              <a:spcBef>
                <a:spcPts val="0"/>
              </a:spcBef>
              <a:spcAft>
                <a:spcPts val="1200"/>
              </a:spcAft>
              <a:buNone/>
            </a:pPr>
            <a:r>
              <a:rPr lang="en-US" sz="1400" b="1" dirty="0" smtClean="0"/>
              <a:t>Regression Analysis for Categorical Moderators, </a:t>
            </a:r>
            <a:r>
              <a:rPr lang="en-US" sz="1400" b="1" dirty="0" err="1" smtClean="0"/>
              <a:t>Aguinis</a:t>
            </a:r>
            <a:r>
              <a:rPr lang="en-US" sz="1400" b="1" dirty="0" smtClean="0"/>
              <a:t> (2004), p. 75</a:t>
            </a:r>
          </a:p>
          <a:p>
            <a:pPr marL="514350" indent="-514350">
              <a:lnSpc>
                <a:spcPct val="120000"/>
              </a:lnSpc>
              <a:spcBef>
                <a:spcPts val="0"/>
              </a:spcBef>
              <a:spcAft>
                <a:spcPts val="1200"/>
              </a:spcAft>
              <a:buNone/>
            </a:pPr>
            <a:r>
              <a:rPr lang="en-US" sz="1400" dirty="0" smtClean="0"/>
              <a:t>	“In sum, researchers should not use procedures such as a median split to artificially create subgroups based on a variable measured using a continuous scale. In most cases, this is likely to reduce the chances of detecting a moderating effect, and in others it may lead to an increase in Type I error rates. In all cases, however, artificial </a:t>
            </a:r>
            <a:r>
              <a:rPr lang="en-US" sz="1400" dirty="0" err="1" smtClean="0"/>
              <a:t>polichotomization</a:t>
            </a:r>
            <a:r>
              <a:rPr lang="en-US" sz="1400" dirty="0" smtClean="0"/>
              <a:t> of continuous variables is likely to lead to incorrect substantive conclusions regarding the presence of a moderating effect.”</a:t>
            </a:r>
          </a:p>
          <a:p>
            <a:pPr marL="514350" indent="-514350">
              <a:lnSpc>
                <a:spcPct val="120000"/>
              </a:lnSpc>
              <a:spcBef>
                <a:spcPts val="0"/>
              </a:spcBef>
              <a:spcAft>
                <a:spcPts val="1200"/>
              </a:spcAft>
              <a:buNone/>
            </a:pPr>
            <a:endParaRPr lang="en-US" sz="1400" dirty="0" smtClean="0"/>
          </a:p>
          <a:p>
            <a:pPr marL="514350" indent="-514350">
              <a:lnSpc>
                <a:spcPct val="120000"/>
              </a:lnSpc>
              <a:spcBef>
                <a:spcPts val="0"/>
              </a:spcBef>
              <a:spcAft>
                <a:spcPts val="1200"/>
              </a:spcAft>
              <a:buNone/>
            </a:pPr>
            <a:endParaRPr lang="en-US" sz="1400" dirty="0" smtClean="0"/>
          </a:p>
        </p:txBody>
      </p:sp>
      <p:sp>
        <p:nvSpPr>
          <p:cNvPr id="4" name="Slide Number Placeholder 3"/>
          <p:cNvSpPr>
            <a:spLocks noGrp="1"/>
          </p:cNvSpPr>
          <p:nvPr>
            <p:ph type="sldNum" sz="quarter" idx="12"/>
          </p:nvPr>
        </p:nvSpPr>
        <p:spPr/>
        <p:txBody>
          <a:bodyPr/>
          <a:lstStyle/>
          <a:p>
            <a:fld id="{008263CC-B8EB-4F6F-A6E6-A2916FB30FF5}" type="slidenum">
              <a:rPr lang="en-US" smtClean="0"/>
              <a:pPr/>
              <a:t>6</a:t>
            </a:fld>
            <a:endParaRPr lang="en-US"/>
          </a:p>
        </p:txBody>
      </p:sp>
    </p:spTree>
    <p:extLst>
      <p:ext uri="{BB962C8B-B14F-4D97-AF65-F5344CB8AC3E}">
        <p14:creationId xmlns:p14="http://schemas.microsoft.com/office/powerpoint/2010/main" val="281148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r="48000"/>
          <a:stretch>
            <a:fillRect/>
          </a:stretch>
        </p:blipFill>
        <p:spPr bwMode="auto">
          <a:xfrm>
            <a:off x="0" y="0"/>
            <a:ext cx="4953000" cy="47625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008263CC-B8EB-4F6F-A6E6-A2916FB30FF5}"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l="22500" t="38477" r="22500" b="8657"/>
          <a:stretch>
            <a:fillRect/>
          </a:stretch>
        </p:blipFill>
        <p:spPr bwMode="auto">
          <a:xfrm>
            <a:off x="422501" y="829056"/>
            <a:ext cx="4265323" cy="3196531"/>
          </a:xfrm>
          <a:prstGeom prst="rect">
            <a:avLst/>
          </a:prstGeom>
          <a:noFill/>
          <a:ln w="9525">
            <a:noFill/>
            <a:miter lim="800000"/>
            <a:headEnd/>
            <a:tailEnd/>
          </a:ln>
          <a:effectLst/>
        </p:spPr>
      </p:pic>
      <p:graphicFrame>
        <p:nvGraphicFramePr>
          <p:cNvPr id="18437" name="Object 5"/>
          <p:cNvGraphicFramePr>
            <a:graphicFrameLocks noChangeAspect="1"/>
          </p:cNvGraphicFramePr>
          <p:nvPr>
            <p:extLst>
              <p:ext uri="{D42A27DB-BD31-4B8C-83A1-F6EECF244321}">
                <p14:modId xmlns:p14="http://schemas.microsoft.com/office/powerpoint/2010/main" val="3715484318"/>
              </p:ext>
            </p:extLst>
          </p:nvPr>
        </p:nvGraphicFramePr>
        <p:xfrm>
          <a:off x="1314450" y="4937125"/>
          <a:ext cx="4827588" cy="633413"/>
        </p:xfrm>
        <a:graphic>
          <a:graphicData uri="http://schemas.openxmlformats.org/presentationml/2006/ole">
            <mc:AlternateContent xmlns:mc="http://schemas.openxmlformats.org/markup-compatibility/2006">
              <mc:Choice xmlns:v="urn:schemas-microsoft-com:vml" Requires="v">
                <p:oleObj spid="_x0000_s90596" name="Equation" r:id="rId4" imgW="1841500" imgH="241300" progId="Equation.DSMT4">
                  <p:embed/>
                </p:oleObj>
              </mc:Choice>
              <mc:Fallback>
                <p:oleObj name="Equation" r:id="rId4" imgW="1841500" imgH="241300" progId="Equation.DSMT4">
                  <p:embed/>
                  <p:pic>
                    <p:nvPicPr>
                      <p:cNvPr id="0" name="Picture 3"/>
                      <p:cNvPicPr>
                        <a:picLocks noChangeAspect="1" noChangeArrowheads="1"/>
                      </p:cNvPicPr>
                      <p:nvPr/>
                    </p:nvPicPr>
                    <p:blipFill>
                      <a:blip r:embed="rId5"/>
                      <a:srcRect/>
                      <a:stretch>
                        <a:fillRect/>
                      </a:stretch>
                    </p:blipFill>
                    <p:spPr bwMode="auto">
                      <a:xfrm>
                        <a:off x="1314450" y="4937125"/>
                        <a:ext cx="4827588" cy="6334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8" name="Object 6"/>
          <p:cNvGraphicFramePr>
            <a:graphicFrameLocks noChangeAspect="1"/>
          </p:cNvGraphicFramePr>
          <p:nvPr/>
        </p:nvGraphicFramePr>
        <p:xfrm>
          <a:off x="2343150" y="4419600"/>
          <a:ext cx="400050" cy="366712"/>
        </p:xfrm>
        <a:graphic>
          <a:graphicData uri="http://schemas.openxmlformats.org/presentationml/2006/ole">
            <mc:AlternateContent xmlns:mc="http://schemas.openxmlformats.org/markup-compatibility/2006">
              <mc:Choice xmlns:v="urn:schemas-microsoft-com:vml" Requires="v">
                <p:oleObj spid="_x0000_s90597" name="Equation" r:id="rId6" imgW="152280" imgH="139680" progId="Equation.DSMT4">
                  <p:embed/>
                </p:oleObj>
              </mc:Choice>
              <mc:Fallback>
                <p:oleObj name="Equation" r:id="rId6" imgW="152280" imgH="139680" progId="Equation.DSMT4">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3150" y="4419600"/>
                        <a:ext cx="400050" cy="3667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9" name="Object 7"/>
          <p:cNvGraphicFramePr>
            <a:graphicFrameLocks noChangeAspect="1"/>
          </p:cNvGraphicFramePr>
          <p:nvPr/>
        </p:nvGraphicFramePr>
        <p:xfrm>
          <a:off x="5257800" y="2209800"/>
          <a:ext cx="366713" cy="366713"/>
        </p:xfrm>
        <a:graphic>
          <a:graphicData uri="http://schemas.openxmlformats.org/presentationml/2006/ole">
            <mc:AlternateContent xmlns:mc="http://schemas.openxmlformats.org/markup-compatibility/2006">
              <mc:Choice xmlns:v="urn:schemas-microsoft-com:vml" Requires="v">
                <p:oleObj spid="_x0000_s90598" name="Equation" r:id="rId8" imgW="139680" imgH="139680" progId="Equation.DSMT4">
                  <p:embed/>
                </p:oleObj>
              </mc:Choice>
              <mc:Fallback>
                <p:oleObj name="Equation" r:id="rId8" imgW="139680" imgH="13968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2209800"/>
                        <a:ext cx="366713" cy="3667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40" name="Object 8"/>
          <p:cNvGraphicFramePr>
            <a:graphicFrameLocks noChangeAspect="1"/>
          </p:cNvGraphicFramePr>
          <p:nvPr/>
        </p:nvGraphicFramePr>
        <p:xfrm>
          <a:off x="2514600" y="3886200"/>
          <a:ext cx="152400" cy="203200"/>
        </p:xfrm>
        <a:graphic>
          <a:graphicData uri="http://schemas.openxmlformats.org/presentationml/2006/ole">
            <mc:AlternateContent xmlns:mc="http://schemas.openxmlformats.org/markup-compatibility/2006">
              <mc:Choice xmlns:v="urn:schemas-microsoft-com:vml" Requires="v">
                <p:oleObj spid="_x0000_s90599" name="Equation" r:id="rId10" imgW="114120" imgH="152280" progId="Equation.DSMT4">
                  <p:embed/>
                </p:oleObj>
              </mc:Choice>
              <mc:Fallback>
                <p:oleObj name="Equation" r:id="rId10" imgW="114120" imgH="152280" progId="Equation.DSMT4">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4600" y="3886200"/>
                        <a:ext cx="152400" cy="203200"/>
                      </a:xfrm>
                      <a:prstGeom prst="rect">
                        <a:avLst/>
                      </a:prstGeom>
                      <a:solidFill>
                        <a:schemeClr val="bg1"/>
                      </a:solidFill>
                    </p:spPr>
                  </p:pic>
                </p:oleObj>
              </mc:Fallback>
            </mc:AlternateContent>
          </a:graphicData>
        </a:graphic>
      </p:graphicFrame>
      <p:graphicFrame>
        <p:nvGraphicFramePr>
          <p:cNvPr id="18441" name="Object 9"/>
          <p:cNvGraphicFramePr>
            <a:graphicFrameLocks noChangeAspect="1"/>
          </p:cNvGraphicFramePr>
          <p:nvPr/>
        </p:nvGraphicFramePr>
        <p:xfrm>
          <a:off x="4572000" y="2235200"/>
          <a:ext cx="152400" cy="203200"/>
        </p:xfrm>
        <a:graphic>
          <a:graphicData uri="http://schemas.openxmlformats.org/presentationml/2006/ole">
            <mc:AlternateContent xmlns:mc="http://schemas.openxmlformats.org/markup-compatibility/2006">
              <mc:Choice xmlns:v="urn:schemas-microsoft-com:vml" Requires="v">
                <p:oleObj spid="_x0000_s90600" name="Equation" r:id="rId12" imgW="114120" imgH="152280" progId="Equation.DSMT4">
                  <p:embed/>
                </p:oleObj>
              </mc:Choice>
              <mc:Fallback>
                <p:oleObj name="Equation" r:id="rId12" imgW="114120" imgH="152280" progId="Equation.DSMT4">
                  <p:embed/>
                  <p:pic>
                    <p:nvPicPr>
                      <p:cNvPr id="0"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2235200"/>
                        <a:ext cx="152400" cy="203200"/>
                      </a:xfrm>
                      <a:prstGeom prst="rect">
                        <a:avLst/>
                      </a:prstGeom>
                      <a:solidFill>
                        <a:schemeClr val="bg1"/>
                      </a:solidFill>
                    </p:spPr>
                  </p:pic>
                </p:oleObj>
              </mc:Fallback>
            </mc:AlternateContent>
          </a:graphicData>
        </a:graphic>
      </p:graphicFrame>
      <p:graphicFrame>
        <p:nvGraphicFramePr>
          <p:cNvPr id="18442" name="Object 10"/>
          <p:cNvGraphicFramePr>
            <a:graphicFrameLocks noChangeAspect="1"/>
          </p:cNvGraphicFramePr>
          <p:nvPr/>
        </p:nvGraphicFramePr>
        <p:xfrm>
          <a:off x="3022600" y="3886200"/>
          <a:ext cx="533400" cy="359764"/>
        </p:xfrm>
        <a:graphic>
          <a:graphicData uri="http://schemas.openxmlformats.org/presentationml/2006/ole">
            <mc:AlternateContent xmlns:mc="http://schemas.openxmlformats.org/markup-compatibility/2006">
              <mc:Choice xmlns:v="urn:schemas-microsoft-com:vml" Requires="v">
                <p:oleObj spid="_x0000_s90601" name="Equation" r:id="rId14" imgW="507960" imgH="342720" progId="Equation.DSMT4">
                  <p:embed/>
                </p:oleObj>
              </mc:Choice>
              <mc:Fallback>
                <p:oleObj name="Equation" r:id="rId14" imgW="507960" imgH="342720" progId="Equation.DSMT4">
                  <p:embed/>
                  <p:pic>
                    <p:nvPicPr>
                      <p:cNvPr id="0"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2600" y="3886200"/>
                        <a:ext cx="533400" cy="359764"/>
                      </a:xfrm>
                      <a:prstGeom prst="rect">
                        <a:avLst/>
                      </a:prstGeom>
                      <a:solidFill>
                        <a:schemeClr val="bg1"/>
                      </a:solidFill>
                    </p:spPr>
                  </p:pic>
                </p:oleObj>
              </mc:Fallback>
            </mc:AlternateContent>
          </a:graphicData>
        </a:graphic>
      </p:graphicFrame>
      <p:graphicFrame>
        <p:nvGraphicFramePr>
          <p:cNvPr id="18444" name="Object 12"/>
          <p:cNvGraphicFramePr>
            <a:graphicFrameLocks noChangeAspect="1"/>
          </p:cNvGraphicFramePr>
          <p:nvPr/>
        </p:nvGraphicFramePr>
        <p:xfrm>
          <a:off x="3683000" y="3886200"/>
          <a:ext cx="533400" cy="360363"/>
        </p:xfrm>
        <a:graphic>
          <a:graphicData uri="http://schemas.openxmlformats.org/presentationml/2006/ole">
            <mc:AlternateContent xmlns:mc="http://schemas.openxmlformats.org/markup-compatibility/2006">
              <mc:Choice xmlns:v="urn:schemas-microsoft-com:vml" Requires="v">
                <p:oleObj spid="_x0000_s90602" name="Equation" r:id="rId16" imgW="507960" imgH="342720" progId="Equation.DSMT4">
                  <p:embed/>
                </p:oleObj>
              </mc:Choice>
              <mc:Fallback>
                <p:oleObj name="Equation" r:id="rId16" imgW="507960" imgH="342720" progId="Equation.DSMT4">
                  <p:embed/>
                  <p:pic>
                    <p:nvPicPr>
                      <p:cNvPr id="0" name="Picture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83000" y="3886200"/>
                        <a:ext cx="533400" cy="360363"/>
                      </a:xfrm>
                      <a:prstGeom prst="rect">
                        <a:avLst/>
                      </a:prstGeom>
                      <a:solidFill>
                        <a:schemeClr val="bg1"/>
                      </a:solidFill>
                    </p:spPr>
                  </p:pic>
                </p:oleObj>
              </mc:Fallback>
            </mc:AlternateContent>
          </a:graphicData>
        </a:graphic>
      </p:graphicFrame>
      <p:graphicFrame>
        <p:nvGraphicFramePr>
          <p:cNvPr id="18445" name="Object 13"/>
          <p:cNvGraphicFramePr>
            <a:graphicFrameLocks noChangeAspect="1"/>
          </p:cNvGraphicFramePr>
          <p:nvPr/>
        </p:nvGraphicFramePr>
        <p:xfrm>
          <a:off x="4343400" y="3886200"/>
          <a:ext cx="533400" cy="360363"/>
        </p:xfrm>
        <a:graphic>
          <a:graphicData uri="http://schemas.openxmlformats.org/presentationml/2006/ole">
            <mc:AlternateContent xmlns:mc="http://schemas.openxmlformats.org/markup-compatibility/2006">
              <mc:Choice xmlns:v="urn:schemas-microsoft-com:vml" Requires="v">
                <p:oleObj spid="_x0000_s90603" name="Equation" r:id="rId18" imgW="507960" imgH="342720" progId="Equation.DSMT4">
                  <p:embed/>
                </p:oleObj>
              </mc:Choice>
              <mc:Fallback>
                <p:oleObj name="Equation" r:id="rId18" imgW="507960" imgH="342720" progId="Equation.DSMT4">
                  <p:embed/>
                  <p:pic>
                    <p:nvPicPr>
                      <p:cNvPr id="0" name="Picture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43400" y="3886200"/>
                        <a:ext cx="533400" cy="360363"/>
                      </a:xfrm>
                      <a:prstGeom prst="rect">
                        <a:avLst/>
                      </a:prstGeom>
                      <a:solidFill>
                        <a:schemeClr val="bg1"/>
                      </a:solidFill>
                    </p:spPr>
                  </p:pic>
                </p:oleObj>
              </mc:Fallback>
            </mc:AlternateContent>
          </a:graphicData>
        </a:graphic>
      </p:graphicFrame>
      <p:graphicFrame>
        <p:nvGraphicFramePr>
          <p:cNvPr id="18446" name="Object 14"/>
          <p:cNvGraphicFramePr>
            <a:graphicFrameLocks noChangeAspect="1"/>
          </p:cNvGraphicFramePr>
          <p:nvPr/>
        </p:nvGraphicFramePr>
        <p:xfrm>
          <a:off x="1825625" y="3886200"/>
          <a:ext cx="612775" cy="360363"/>
        </p:xfrm>
        <a:graphic>
          <a:graphicData uri="http://schemas.openxmlformats.org/presentationml/2006/ole">
            <mc:AlternateContent xmlns:mc="http://schemas.openxmlformats.org/markup-compatibility/2006">
              <mc:Choice xmlns:v="urn:schemas-microsoft-com:vml" Requires="v">
                <p:oleObj spid="_x0000_s90604" name="Equation" r:id="rId20" imgW="583920" imgH="342720" progId="Equation.DSMT4">
                  <p:embed/>
                </p:oleObj>
              </mc:Choice>
              <mc:Fallback>
                <p:oleObj name="Equation" r:id="rId20" imgW="583920" imgH="342720" progId="Equation.DSMT4">
                  <p:embed/>
                  <p:pic>
                    <p:nvPicPr>
                      <p:cNvPr id="0" name="Picture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25625" y="3886200"/>
                        <a:ext cx="612775" cy="360363"/>
                      </a:xfrm>
                      <a:prstGeom prst="rect">
                        <a:avLst/>
                      </a:prstGeom>
                      <a:solidFill>
                        <a:schemeClr val="bg1"/>
                      </a:solidFill>
                    </p:spPr>
                  </p:pic>
                </p:oleObj>
              </mc:Fallback>
            </mc:AlternateContent>
          </a:graphicData>
        </a:graphic>
      </p:graphicFrame>
      <p:graphicFrame>
        <p:nvGraphicFramePr>
          <p:cNvPr id="18447" name="Object 15"/>
          <p:cNvGraphicFramePr>
            <a:graphicFrameLocks noChangeAspect="1"/>
          </p:cNvGraphicFramePr>
          <p:nvPr/>
        </p:nvGraphicFramePr>
        <p:xfrm>
          <a:off x="1138238" y="3886200"/>
          <a:ext cx="614362" cy="360363"/>
        </p:xfrm>
        <a:graphic>
          <a:graphicData uri="http://schemas.openxmlformats.org/presentationml/2006/ole">
            <mc:AlternateContent xmlns:mc="http://schemas.openxmlformats.org/markup-compatibility/2006">
              <mc:Choice xmlns:v="urn:schemas-microsoft-com:vml" Requires="v">
                <p:oleObj spid="_x0000_s90605" name="Equation" r:id="rId22" imgW="583920" imgH="342720" progId="Equation.DSMT4">
                  <p:embed/>
                </p:oleObj>
              </mc:Choice>
              <mc:Fallback>
                <p:oleObj name="Equation" r:id="rId22" imgW="583920" imgH="342720" progId="Equation.DSMT4">
                  <p:embed/>
                  <p:pic>
                    <p:nvPicPr>
                      <p:cNvPr id="0" name="Picture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8238" y="3886200"/>
                        <a:ext cx="614362" cy="360363"/>
                      </a:xfrm>
                      <a:prstGeom prst="rect">
                        <a:avLst/>
                      </a:prstGeom>
                      <a:solidFill>
                        <a:schemeClr val="bg1"/>
                      </a:solidFill>
                    </p:spPr>
                  </p:pic>
                </p:oleObj>
              </mc:Fallback>
            </mc:AlternateContent>
          </a:graphicData>
        </a:graphic>
      </p:graphicFrame>
      <p:graphicFrame>
        <p:nvGraphicFramePr>
          <p:cNvPr id="18448" name="Object 16"/>
          <p:cNvGraphicFramePr>
            <a:graphicFrameLocks noChangeAspect="1"/>
          </p:cNvGraphicFramePr>
          <p:nvPr/>
        </p:nvGraphicFramePr>
        <p:xfrm>
          <a:off x="457200" y="3886200"/>
          <a:ext cx="612775" cy="360363"/>
        </p:xfrm>
        <a:graphic>
          <a:graphicData uri="http://schemas.openxmlformats.org/presentationml/2006/ole">
            <mc:AlternateContent xmlns:mc="http://schemas.openxmlformats.org/markup-compatibility/2006">
              <mc:Choice xmlns:v="urn:schemas-microsoft-com:vml" Requires="v">
                <p:oleObj spid="_x0000_s90606" name="Equation" r:id="rId24" imgW="583920" imgH="342720" progId="Equation.DSMT4">
                  <p:embed/>
                </p:oleObj>
              </mc:Choice>
              <mc:Fallback>
                <p:oleObj name="Equation" r:id="rId24" imgW="583920" imgH="342720" progId="Equation.DSMT4">
                  <p:embed/>
                  <p:pic>
                    <p:nvPicPr>
                      <p:cNvPr id="0" name="Picture 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7200" y="3886200"/>
                        <a:ext cx="612775" cy="360363"/>
                      </a:xfrm>
                      <a:prstGeom prst="rect">
                        <a:avLst/>
                      </a:prstGeom>
                      <a:solidFill>
                        <a:schemeClr val="bg1"/>
                      </a:solidFill>
                    </p:spPr>
                  </p:pic>
                </p:oleObj>
              </mc:Fallback>
            </mc:AlternateContent>
          </a:graphicData>
        </a:graphic>
      </p:graphicFrame>
      <p:graphicFrame>
        <p:nvGraphicFramePr>
          <p:cNvPr id="18450" name="Object 18"/>
          <p:cNvGraphicFramePr>
            <a:graphicFrameLocks noChangeAspect="1"/>
          </p:cNvGraphicFramePr>
          <p:nvPr/>
        </p:nvGraphicFramePr>
        <p:xfrm>
          <a:off x="4572000" y="1752600"/>
          <a:ext cx="508000" cy="360363"/>
        </p:xfrm>
        <a:graphic>
          <a:graphicData uri="http://schemas.openxmlformats.org/presentationml/2006/ole">
            <mc:AlternateContent xmlns:mc="http://schemas.openxmlformats.org/markup-compatibility/2006">
              <mc:Choice xmlns:v="urn:schemas-microsoft-com:vml" Requires="v">
                <p:oleObj spid="_x0000_s90607" name="Equation" r:id="rId26" imgW="482400" imgH="342720" progId="Equation.DSMT4">
                  <p:embed/>
                </p:oleObj>
              </mc:Choice>
              <mc:Fallback>
                <p:oleObj name="Equation" r:id="rId26" imgW="482400" imgH="342720" progId="Equation.DSMT4">
                  <p:embed/>
                  <p:pic>
                    <p:nvPicPr>
                      <p:cNvPr id="0" name="Picture 1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72000" y="1752600"/>
                        <a:ext cx="508000" cy="360363"/>
                      </a:xfrm>
                      <a:prstGeom prst="rect">
                        <a:avLst/>
                      </a:prstGeom>
                      <a:solidFill>
                        <a:schemeClr val="bg1"/>
                      </a:solidFill>
                    </p:spPr>
                  </p:pic>
                </p:oleObj>
              </mc:Fallback>
            </mc:AlternateContent>
          </a:graphicData>
        </a:graphic>
      </p:graphicFrame>
      <p:graphicFrame>
        <p:nvGraphicFramePr>
          <p:cNvPr id="18451" name="Object 19"/>
          <p:cNvGraphicFramePr>
            <a:graphicFrameLocks noChangeAspect="1"/>
          </p:cNvGraphicFramePr>
          <p:nvPr/>
        </p:nvGraphicFramePr>
        <p:xfrm>
          <a:off x="4572000" y="1239838"/>
          <a:ext cx="508000" cy="360362"/>
        </p:xfrm>
        <a:graphic>
          <a:graphicData uri="http://schemas.openxmlformats.org/presentationml/2006/ole">
            <mc:AlternateContent xmlns:mc="http://schemas.openxmlformats.org/markup-compatibility/2006">
              <mc:Choice xmlns:v="urn:schemas-microsoft-com:vml" Requires="v">
                <p:oleObj spid="_x0000_s90608" name="Equation" r:id="rId28" imgW="482400" imgH="342720" progId="Equation.DSMT4">
                  <p:embed/>
                </p:oleObj>
              </mc:Choice>
              <mc:Fallback>
                <p:oleObj name="Equation" r:id="rId28" imgW="482400" imgH="342720" progId="Equation.DSMT4">
                  <p:embed/>
                  <p:pic>
                    <p:nvPicPr>
                      <p:cNvPr id="0" name="Picture 1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72000" y="1239838"/>
                        <a:ext cx="508000" cy="360362"/>
                      </a:xfrm>
                      <a:prstGeom prst="rect">
                        <a:avLst/>
                      </a:prstGeom>
                      <a:solidFill>
                        <a:schemeClr val="bg1"/>
                      </a:solidFill>
                    </p:spPr>
                  </p:pic>
                </p:oleObj>
              </mc:Fallback>
            </mc:AlternateContent>
          </a:graphicData>
        </a:graphic>
      </p:graphicFrame>
      <p:graphicFrame>
        <p:nvGraphicFramePr>
          <p:cNvPr id="18452" name="Object 20"/>
          <p:cNvGraphicFramePr>
            <a:graphicFrameLocks noChangeAspect="1"/>
          </p:cNvGraphicFramePr>
          <p:nvPr/>
        </p:nvGraphicFramePr>
        <p:xfrm>
          <a:off x="4572000" y="762000"/>
          <a:ext cx="506413" cy="360363"/>
        </p:xfrm>
        <a:graphic>
          <a:graphicData uri="http://schemas.openxmlformats.org/presentationml/2006/ole">
            <mc:AlternateContent xmlns:mc="http://schemas.openxmlformats.org/markup-compatibility/2006">
              <mc:Choice xmlns:v="urn:schemas-microsoft-com:vml" Requires="v">
                <p:oleObj spid="_x0000_s90609" name="Equation" r:id="rId30" imgW="482400" imgH="342720" progId="Equation.DSMT4">
                  <p:embed/>
                </p:oleObj>
              </mc:Choice>
              <mc:Fallback>
                <p:oleObj name="Equation" r:id="rId30" imgW="482400" imgH="342720" progId="Equation.DSMT4">
                  <p:embed/>
                  <p:pic>
                    <p:nvPicPr>
                      <p:cNvPr id="0" name="Picture 1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72000" y="762000"/>
                        <a:ext cx="506413" cy="360363"/>
                      </a:xfrm>
                      <a:prstGeom prst="rect">
                        <a:avLst/>
                      </a:prstGeom>
                      <a:solidFill>
                        <a:schemeClr val="bg1"/>
                      </a:solidFill>
                    </p:spPr>
                  </p:pic>
                </p:oleObj>
              </mc:Fallback>
            </mc:AlternateContent>
          </a:graphicData>
        </a:graphic>
      </p:graphicFrame>
      <p:graphicFrame>
        <p:nvGraphicFramePr>
          <p:cNvPr id="18453" name="Object 21"/>
          <p:cNvGraphicFramePr>
            <a:graphicFrameLocks noChangeAspect="1"/>
          </p:cNvGraphicFramePr>
          <p:nvPr/>
        </p:nvGraphicFramePr>
        <p:xfrm>
          <a:off x="4532313" y="2743200"/>
          <a:ext cx="587375" cy="360363"/>
        </p:xfrm>
        <a:graphic>
          <a:graphicData uri="http://schemas.openxmlformats.org/presentationml/2006/ole">
            <mc:AlternateContent xmlns:mc="http://schemas.openxmlformats.org/markup-compatibility/2006">
              <mc:Choice xmlns:v="urn:schemas-microsoft-com:vml" Requires="v">
                <p:oleObj spid="_x0000_s90610" name="Equation" r:id="rId32" imgW="558720" imgH="342720" progId="Equation.DSMT4">
                  <p:embed/>
                </p:oleObj>
              </mc:Choice>
              <mc:Fallback>
                <p:oleObj name="Equation" r:id="rId32" imgW="558720" imgH="342720" progId="Equation.DSMT4">
                  <p:embed/>
                  <p:pic>
                    <p:nvPicPr>
                      <p:cNvPr id="0" name="Picture 1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532313" y="2743200"/>
                        <a:ext cx="587375" cy="360363"/>
                      </a:xfrm>
                      <a:prstGeom prst="rect">
                        <a:avLst/>
                      </a:prstGeom>
                      <a:solidFill>
                        <a:schemeClr val="bg1"/>
                      </a:solidFill>
                    </p:spPr>
                  </p:pic>
                </p:oleObj>
              </mc:Fallback>
            </mc:AlternateContent>
          </a:graphicData>
        </a:graphic>
      </p:graphicFrame>
      <p:graphicFrame>
        <p:nvGraphicFramePr>
          <p:cNvPr id="18454" name="Object 22"/>
          <p:cNvGraphicFramePr>
            <a:graphicFrameLocks noChangeAspect="1"/>
          </p:cNvGraphicFramePr>
          <p:nvPr/>
        </p:nvGraphicFramePr>
        <p:xfrm>
          <a:off x="4532313" y="3200400"/>
          <a:ext cx="587375" cy="360363"/>
        </p:xfrm>
        <a:graphic>
          <a:graphicData uri="http://schemas.openxmlformats.org/presentationml/2006/ole">
            <mc:AlternateContent xmlns:mc="http://schemas.openxmlformats.org/markup-compatibility/2006">
              <mc:Choice xmlns:v="urn:schemas-microsoft-com:vml" Requires="v">
                <p:oleObj spid="_x0000_s90611" name="Equation" r:id="rId34" imgW="558720" imgH="342720" progId="Equation.DSMT4">
                  <p:embed/>
                </p:oleObj>
              </mc:Choice>
              <mc:Fallback>
                <p:oleObj name="Equation" r:id="rId34" imgW="558720" imgH="342720" progId="Equation.DSMT4">
                  <p:embed/>
                  <p:pic>
                    <p:nvPicPr>
                      <p:cNvPr id="0" name="Picture 1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532313" y="3200400"/>
                        <a:ext cx="587375" cy="360363"/>
                      </a:xfrm>
                      <a:prstGeom prst="rect">
                        <a:avLst/>
                      </a:prstGeom>
                      <a:solidFill>
                        <a:schemeClr val="bg1"/>
                      </a:solidFill>
                    </p:spPr>
                  </p:pic>
                </p:oleObj>
              </mc:Fallback>
            </mc:AlternateContent>
          </a:graphicData>
        </a:graphic>
      </p:graphicFrame>
      <p:graphicFrame>
        <p:nvGraphicFramePr>
          <p:cNvPr id="18456" name="Object 24"/>
          <p:cNvGraphicFramePr>
            <a:graphicFrameLocks noChangeAspect="1"/>
          </p:cNvGraphicFramePr>
          <p:nvPr/>
        </p:nvGraphicFramePr>
        <p:xfrm>
          <a:off x="7086600" y="1447800"/>
          <a:ext cx="1016000" cy="490538"/>
        </p:xfrm>
        <a:graphic>
          <a:graphicData uri="http://schemas.openxmlformats.org/presentationml/2006/ole">
            <mc:AlternateContent xmlns:mc="http://schemas.openxmlformats.org/markup-compatibility/2006">
              <mc:Choice xmlns:v="urn:schemas-microsoft-com:vml" Requires="v">
                <p:oleObj spid="_x0000_s90612" name="Equation" r:id="rId36" imgW="761760" imgH="368280" progId="Equation.DSMT4">
                  <p:embed/>
                </p:oleObj>
              </mc:Choice>
              <mc:Fallback>
                <p:oleObj name="Equation" r:id="rId36" imgW="761760" imgH="368280" progId="Equation.DSMT4">
                  <p:embed/>
                  <p:pic>
                    <p:nvPicPr>
                      <p:cNvPr id="0" name="Picture 1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086600" y="1447800"/>
                        <a:ext cx="1016000" cy="4905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0132" name="Object 20"/>
          <p:cNvGraphicFramePr>
            <a:graphicFrameLocks noChangeAspect="1"/>
          </p:cNvGraphicFramePr>
          <p:nvPr/>
        </p:nvGraphicFramePr>
        <p:xfrm>
          <a:off x="7086600" y="381000"/>
          <a:ext cx="1795462" cy="762000"/>
        </p:xfrm>
        <a:graphic>
          <a:graphicData uri="http://schemas.openxmlformats.org/presentationml/2006/ole">
            <mc:AlternateContent xmlns:mc="http://schemas.openxmlformats.org/markup-compatibility/2006">
              <mc:Choice xmlns:v="urn:schemas-microsoft-com:vml" Requires="v">
                <p:oleObj spid="_x0000_s90613" name="Equation" r:id="rId38" imgW="1346040" imgH="571320" progId="Equation.DSMT4">
                  <p:embed/>
                </p:oleObj>
              </mc:Choice>
              <mc:Fallback>
                <p:oleObj name="Equation" r:id="rId38" imgW="1346040" imgH="571320" progId="Equation.DSMT4">
                  <p:embed/>
                  <p:pic>
                    <p:nvPicPr>
                      <p:cNvPr id="0" name="Picture 2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086600" y="381000"/>
                        <a:ext cx="1795462" cy="762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1" name="Slide Number Placeholder 20"/>
          <p:cNvSpPr>
            <a:spLocks noGrp="1"/>
          </p:cNvSpPr>
          <p:nvPr>
            <p:ph type="sldNum" sz="quarter" idx="12"/>
          </p:nvPr>
        </p:nvSpPr>
        <p:spPr/>
        <p:txBody>
          <a:bodyPr/>
          <a:lstStyle/>
          <a:p>
            <a:fld id="{008263CC-B8EB-4F6F-A6E6-A2916FB30FF5}" type="slidenum">
              <a:rPr lang="en-US" smtClean="0"/>
              <a:pPr/>
              <a:t>8</a:t>
            </a:fld>
            <a:endParaRPr lang="en-US"/>
          </a:p>
        </p:txBody>
      </p:sp>
      <p:sp>
        <p:nvSpPr>
          <p:cNvPr id="2" name="TextBox 1"/>
          <p:cNvSpPr txBox="1"/>
          <p:nvPr/>
        </p:nvSpPr>
        <p:spPr>
          <a:xfrm>
            <a:off x="2667000" y="4444079"/>
            <a:ext cx="1026243" cy="369332"/>
          </a:xfrm>
          <a:prstGeom prst="rect">
            <a:avLst/>
          </a:prstGeom>
          <a:noFill/>
        </p:spPr>
        <p:txBody>
          <a:bodyPr wrap="none" rtlCol="0">
            <a:spAutoFit/>
          </a:bodyPr>
          <a:lstStyle/>
          <a:p>
            <a:r>
              <a:rPr lang="en-US" smtClean="0"/>
              <a:t>(Anxiety)</a:t>
            </a:r>
            <a:endParaRPr lang="en-US"/>
          </a:p>
        </p:txBody>
      </p:sp>
      <p:sp>
        <p:nvSpPr>
          <p:cNvPr id="23" name="TextBox 22"/>
          <p:cNvSpPr txBox="1"/>
          <p:nvPr/>
        </p:nvSpPr>
        <p:spPr>
          <a:xfrm>
            <a:off x="5527876" y="2207181"/>
            <a:ext cx="1426929" cy="369332"/>
          </a:xfrm>
          <a:prstGeom prst="rect">
            <a:avLst/>
          </a:prstGeom>
          <a:noFill/>
        </p:spPr>
        <p:txBody>
          <a:bodyPr wrap="none" rtlCol="0">
            <a:spAutoFit/>
          </a:bodyPr>
          <a:lstStyle/>
          <a:p>
            <a:r>
              <a:rPr lang="en-US" dirty="0" smtClean="0"/>
              <a:t>(Preparation)</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r="48000"/>
          <a:stretch>
            <a:fillRect/>
          </a:stretch>
        </p:blipFill>
        <p:spPr bwMode="auto">
          <a:xfrm>
            <a:off x="0" y="0"/>
            <a:ext cx="4953000" cy="4762500"/>
          </a:xfrm>
          <a:prstGeom prst="rect">
            <a:avLst/>
          </a:prstGeom>
          <a:noFill/>
          <a:ln w="9525">
            <a:noFill/>
            <a:miter lim="800000"/>
            <a:headEnd/>
            <a:tailEnd/>
          </a:ln>
          <a:effectLst/>
        </p:spPr>
      </p:pic>
      <p:graphicFrame>
        <p:nvGraphicFramePr>
          <p:cNvPr id="66562" name="Object 2"/>
          <p:cNvGraphicFramePr>
            <a:graphicFrameLocks noChangeAspect="1"/>
          </p:cNvGraphicFramePr>
          <p:nvPr>
            <p:extLst>
              <p:ext uri="{D42A27DB-BD31-4B8C-83A1-F6EECF244321}">
                <p14:modId xmlns:p14="http://schemas.microsoft.com/office/powerpoint/2010/main" val="605613014"/>
              </p:ext>
            </p:extLst>
          </p:nvPr>
        </p:nvGraphicFramePr>
        <p:xfrm>
          <a:off x="1768475" y="4935538"/>
          <a:ext cx="4911725" cy="644525"/>
        </p:xfrm>
        <a:graphic>
          <a:graphicData uri="http://schemas.openxmlformats.org/presentationml/2006/ole">
            <mc:AlternateContent xmlns:mc="http://schemas.openxmlformats.org/markup-compatibility/2006">
              <mc:Choice xmlns:v="urn:schemas-microsoft-com:vml" Requires="v">
                <p:oleObj spid="_x0000_s73821" name="Equation" r:id="rId4" imgW="1841500" imgH="241300" progId="Equation.DSMT4">
                  <p:embed/>
                </p:oleObj>
              </mc:Choice>
              <mc:Fallback>
                <p:oleObj name="Equation" r:id="rId4" imgW="1841500" imgH="241300" progId="Equation.DSMT4">
                  <p:embed/>
                  <p:pic>
                    <p:nvPicPr>
                      <p:cNvPr id="0" name="Picture 2"/>
                      <p:cNvPicPr>
                        <a:picLocks noChangeAspect="1" noChangeArrowheads="1"/>
                      </p:cNvPicPr>
                      <p:nvPr/>
                    </p:nvPicPr>
                    <p:blipFill>
                      <a:blip r:embed="rId5"/>
                      <a:srcRect/>
                      <a:stretch>
                        <a:fillRect/>
                      </a:stretch>
                    </p:blipFill>
                    <p:spPr bwMode="auto">
                      <a:xfrm>
                        <a:off x="1768475" y="4935538"/>
                        <a:ext cx="4911725" cy="6445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6563" name="Object 3"/>
          <p:cNvGraphicFramePr>
            <a:graphicFrameLocks noChangeAspect="1"/>
          </p:cNvGraphicFramePr>
          <p:nvPr/>
        </p:nvGraphicFramePr>
        <p:xfrm>
          <a:off x="7467600" y="5715000"/>
          <a:ext cx="1498600" cy="992188"/>
        </p:xfrm>
        <a:graphic>
          <a:graphicData uri="http://schemas.openxmlformats.org/presentationml/2006/ole">
            <mc:AlternateContent xmlns:mc="http://schemas.openxmlformats.org/markup-compatibility/2006">
              <mc:Choice xmlns:v="urn:schemas-microsoft-com:vml" Requires="v">
                <p:oleObj spid="_x0000_s73822" name="Equation" r:id="rId6" imgW="863280" imgH="571320" progId="Equation.DSMT4">
                  <p:embed/>
                </p:oleObj>
              </mc:Choice>
              <mc:Fallback>
                <p:oleObj name="Equation" r:id="rId6" imgW="863280" imgH="57132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5715000"/>
                        <a:ext cx="1498600" cy="9921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2366034"/>
              </p:ext>
            </p:extLst>
          </p:nvPr>
        </p:nvGraphicFramePr>
        <p:xfrm>
          <a:off x="4672013" y="1589088"/>
          <a:ext cx="3673475" cy="723900"/>
        </p:xfrm>
        <a:graphic>
          <a:graphicData uri="http://schemas.openxmlformats.org/presentationml/2006/ole">
            <mc:AlternateContent xmlns:mc="http://schemas.openxmlformats.org/markup-compatibility/2006">
              <mc:Choice xmlns:v="urn:schemas-microsoft-com:vml" Requires="v">
                <p:oleObj spid="_x0000_s73823" name="Equation" r:id="rId8" imgW="1930400" imgH="381000" progId="Equation.DSMT4">
                  <p:embed/>
                </p:oleObj>
              </mc:Choice>
              <mc:Fallback>
                <p:oleObj name="Equation" r:id="rId8" imgW="1930400" imgH="381000" progId="Equation.DSMT4">
                  <p:embed/>
                  <p:pic>
                    <p:nvPicPr>
                      <p:cNvPr id="0" name="Picture 4"/>
                      <p:cNvPicPr>
                        <a:picLocks noChangeAspect="1" noChangeArrowheads="1"/>
                      </p:cNvPicPr>
                      <p:nvPr/>
                    </p:nvPicPr>
                    <p:blipFill>
                      <a:blip r:embed="rId9"/>
                      <a:srcRect/>
                      <a:stretch>
                        <a:fillRect/>
                      </a:stretch>
                    </p:blipFill>
                    <p:spPr bwMode="auto">
                      <a:xfrm>
                        <a:off x="4672013" y="1589088"/>
                        <a:ext cx="3673475" cy="723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Slide Number Placeholder 6"/>
          <p:cNvSpPr>
            <a:spLocks noGrp="1"/>
          </p:cNvSpPr>
          <p:nvPr>
            <p:ph type="sldNum" sz="quarter" idx="12"/>
          </p:nvPr>
        </p:nvSpPr>
        <p:spPr/>
        <p:txBody>
          <a:bodyPr/>
          <a:lstStyle/>
          <a:p>
            <a:fld id="{008263CC-B8EB-4F6F-A6E6-A2916FB30FF5}"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1487</TotalTime>
  <Words>393</Words>
  <Application>Microsoft Macintosh PowerPoint</Application>
  <PresentationFormat>On-screen Show (4:3)</PresentationFormat>
  <Paragraphs>93</Paragraphs>
  <Slides>21</Slides>
  <Notes>0</Notes>
  <HiddenSlides>0</HiddenSlides>
  <MMClips>1</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5" baseType="lpstr">
      <vt:lpstr>Arial</vt:lpstr>
      <vt:lpstr>Calibri</vt:lpstr>
      <vt:lpstr>Office Theme</vt:lpstr>
      <vt:lpstr>Equation</vt:lpstr>
      <vt:lpstr>Interaction vs. Moderation</vt:lpstr>
      <vt:lpstr>Interaction vs. Moderation</vt:lpstr>
      <vt:lpstr>PowerPoint Presentation</vt:lpstr>
      <vt:lpstr>PowerPoint Presentation</vt:lpstr>
      <vt:lpstr>PowerPoint Presentation</vt:lpstr>
      <vt:lpstr>Median Split Quotes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Rube Goldberg</vt:lpstr>
      <vt:lpstr>PowerPoint Presentation</vt:lpstr>
      <vt:lpstr>Mediation</vt:lpstr>
      <vt:lpstr>Mediation</vt:lpstr>
      <vt:lpstr>Full Mediation (IV only has an indirect effect on DV)</vt:lpstr>
      <vt:lpstr>Partial Mediation (IV has direct and indirect effect on DV)</vt:lpstr>
    </vt:vector>
  </TitlesOfParts>
  <Company>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dc:creator>
  <cp:lastModifiedBy>David Stanley</cp:lastModifiedBy>
  <cp:revision>124</cp:revision>
  <dcterms:created xsi:type="dcterms:W3CDTF">2009-11-06T15:41:01Z</dcterms:created>
  <dcterms:modified xsi:type="dcterms:W3CDTF">2016-11-15T02:24:12Z</dcterms:modified>
</cp:coreProperties>
</file>